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88" r:id="rId3"/>
    <p:sldId id="290" r:id="rId4"/>
    <p:sldId id="291" r:id="rId5"/>
    <p:sldId id="295" r:id="rId6"/>
    <p:sldId id="292" r:id="rId7"/>
    <p:sldId id="294" r:id="rId8"/>
    <p:sldId id="264" r:id="rId9"/>
    <p:sldId id="269" r:id="rId10"/>
    <p:sldId id="266" r:id="rId11"/>
    <p:sldId id="296" r:id="rId12"/>
    <p:sldId id="263" r:id="rId13"/>
    <p:sldId id="270" r:id="rId14"/>
    <p:sldId id="271" r:id="rId15"/>
    <p:sldId id="272" r:id="rId16"/>
    <p:sldId id="299" r:id="rId17"/>
    <p:sldId id="297" r:id="rId18"/>
    <p:sldId id="300" r:id="rId19"/>
    <p:sldId id="298" r:id="rId20"/>
    <p:sldId id="256" r:id="rId21"/>
    <p:sldId id="273" r:id="rId22"/>
    <p:sldId id="274" r:id="rId23"/>
    <p:sldId id="301" r:id="rId24"/>
    <p:sldId id="282" r:id="rId25"/>
    <p:sldId id="283" r:id="rId26"/>
    <p:sldId id="280" r:id="rId27"/>
    <p:sldId id="281" r:id="rId28"/>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n Carty" initials="KC" lastIdx="7" clrIdx="0"/>
  <p:cmAuthor id="1" name="paula morrison" initials="M"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59" autoAdjust="0"/>
    <p:restoredTop sz="97436" autoAdjust="0"/>
  </p:normalViewPr>
  <p:slideViewPr>
    <p:cSldViewPr>
      <p:cViewPr varScale="1">
        <p:scale>
          <a:sx n="87" d="100"/>
          <a:sy n="87" d="100"/>
        </p:scale>
        <p:origin x="1290" y="84"/>
      </p:cViewPr>
      <p:guideLst>
        <p:guide orient="horz" pos="2160"/>
        <p:guide pos="2880"/>
      </p:guideLst>
    </p:cSldViewPr>
  </p:slideViewPr>
  <p:outlineViewPr>
    <p:cViewPr>
      <p:scale>
        <a:sx n="33" d="100"/>
        <a:sy n="33" d="100"/>
      </p:scale>
      <p:origin x="222" y="0"/>
    </p:cViewPr>
  </p:outlineViewPr>
  <p:notesTextViewPr>
    <p:cViewPr>
      <p:scale>
        <a:sx n="100" d="100"/>
        <a:sy n="100" d="100"/>
      </p:scale>
      <p:origin x="0" y="0"/>
    </p:cViewPr>
  </p:notesTextViewPr>
  <p:sorterViewPr>
    <p:cViewPr>
      <p:scale>
        <a:sx n="100" d="100"/>
        <a:sy n="100" d="100"/>
      </p:scale>
      <p:origin x="0" y="420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GB" dirty="0"/>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a:defRPr sz="1200"/>
            </a:lvl1pPr>
          </a:lstStyle>
          <a:p>
            <a:fld id="{1904DF0A-DCE9-46C7-9017-61F2BC58EA4F}" type="datetimeFigureOut">
              <a:rPr lang="en-GB" smtClean="0"/>
              <a:pPr/>
              <a:t>08/06/2017</a:t>
            </a:fld>
            <a:endParaRPr lang="en-GB" dirty="0"/>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endParaRPr lang="en-GB" dirty="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a:defRPr sz="1200"/>
            </a:lvl1pPr>
          </a:lstStyle>
          <a:p>
            <a:fld id="{FC0A51BD-1317-4254-AAF2-AA098929542C}" type="slidenum">
              <a:rPr lang="en-GB" smtClean="0"/>
              <a:pPr/>
              <a:t>‹#›</a:t>
            </a:fld>
            <a:endParaRPr lang="en-GB" dirty="0"/>
          </a:p>
        </p:txBody>
      </p:sp>
    </p:spTree>
    <p:extLst>
      <p:ext uri="{BB962C8B-B14F-4D97-AF65-F5344CB8AC3E}">
        <p14:creationId xmlns:p14="http://schemas.microsoft.com/office/powerpoint/2010/main" val="353414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0A51BD-1317-4254-AAF2-AA098929542C}" type="slidenum">
              <a:rPr lang="en-GB" smtClean="0"/>
              <a:pPr/>
              <a:t>1</a:t>
            </a:fld>
            <a:endParaRPr lang="en-GB" dirty="0"/>
          </a:p>
        </p:txBody>
      </p:sp>
    </p:spTree>
    <p:extLst>
      <p:ext uri="{BB962C8B-B14F-4D97-AF65-F5344CB8AC3E}">
        <p14:creationId xmlns:p14="http://schemas.microsoft.com/office/powerpoint/2010/main" val="797809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defRPr sz="1200">
                <a:solidFill>
                  <a:schemeClr val="tx1"/>
                </a:solidFill>
                <a:latin typeface="Calibri" pitchFamily="34" charset="0"/>
                <a:ea typeface="MS PGothic" pitchFamily="34" charset="-128"/>
              </a:defRPr>
            </a:lvl1pPr>
            <a:lvl2pPr marL="742950" indent="-285750" defTabSz="909638">
              <a:defRPr sz="1200">
                <a:solidFill>
                  <a:schemeClr val="tx1"/>
                </a:solidFill>
                <a:latin typeface="Calibri" pitchFamily="34" charset="0"/>
                <a:ea typeface="MS PGothic" pitchFamily="34" charset="-128"/>
              </a:defRPr>
            </a:lvl2pPr>
            <a:lvl3pPr marL="1143000" indent="-228600" defTabSz="909638">
              <a:defRPr sz="1200">
                <a:solidFill>
                  <a:schemeClr val="tx1"/>
                </a:solidFill>
                <a:latin typeface="Calibri" pitchFamily="34" charset="0"/>
                <a:ea typeface="MS PGothic" pitchFamily="34" charset="-128"/>
              </a:defRPr>
            </a:lvl3pPr>
            <a:lvl4pPr marL="1600200" indent="-228600" defTabSz="909638">
              <a:defRPr sz="1200">
                <a:solidFill>
                  <a:schemeClr val="tx1"/>
                </a:solidFill>
                <a:latin typeface="Calibri" pitchFamily="34" charset="0"/>
                <a:ea typeface="MS PGothic" pitchFamily="34" charset="-128"/>
              </a:defRPr>
            </a:lvl4pPr>
            <a:lvl5pPr marL="2057400" indent="-228600" defTabSz="909638">
              <a:defRPr sz="1200">
                <a:solidFill>
                  <a:schemeClr val="tx1"/>
                </a:solidFill>
                <a:latin typeface="Calibri" pitchFamily="34" charset="0"/>
                <a:ea typeface="MS PGothic" pitchFamily="34" charset="-128"/>
              </a:defRPr>
            </a:lvl5pPr>
            <a:lvl6pPr marL="2514600" indent="-228600" defTabSz="909638" eaLnBrk="0" fontAlgn="base" hangingPunct="0">
              <a:spcBef>
                <a:spcPct val="0"/>
              </a:spcBef>
              <a:spcAft>
                <a:spcPct val="0"/>
              </a:spcAft>
              <a:defRPr sz="1200">
                <a:solidFill>
                  <a:schemeClr val="tx1"/>
                </a:solidFill>
                <a:latin typeface="Calibri" pitchFamily="34" charset="0"/>
                <a:ea typeface="MS PGothic" pitchFamily="34" charset="-128"/>
              </a:defRPr>
            </a:lvl6pPr>
            <a:lvl7pPr marL="2971800" indent="-228600" defTabSz="909638" eaLnBrk="0" fontAlgn="base" hangingPunct="0">
              <a:spcBef>
                <a:spcPct val="0"/>
              </a:spcBef>
              <a:spcAft>
                <a:spcPct val="0"/>
              </a:spcAft>
              <a:defRPr sz="1200">
                <a:solidFill>
                  <a:schemeClr val="tx1"/>
                </a:solidFill>
                <a:latin typeface="Calibri" pitchFamily="34" charset="0"/>
                <a:ea typeface="MS PGothic" pitchFamily="34" charset="-128"/>
              </a:defRPr>
            </a:lvl7pPr>
            <a:lvl8pPr marL="3429000" indent="-228600" defTabSz="909638" eaLnBrk="0" fontAlgn="base" hangingPunct="0">
              <a:spcBef>
                <a:spcPct val="0"/>
              </a:spcBef>
              <a:spcAft>
                <a:spcPct val="0"/>
              </a:spcAft>
              <a:defRPr sz="1200">
                <a:solidFill>
                  <a:schemeClr val="tx1"/>
                </a:solidFill>
                <a:latin typeface="Calibri" pitchFamily="34" charset="0"/>
                <a:ea typeface="MS PGothic" pitchFamily="34" charset="-128"/>
              </a:defRPr>
            </a:lvl8pPr>
            <a:lvl9pPr marL="3886200" indent="-228600" defTabSz="909638" eaLnBrk="0" fontAlgn="base" hangingPunct="0">
              <a:spcBef>
                <a:spcPct val="0"/>
              </a:spcBef>
              <a:spcAft>
                <a:spcPct val="0"/>
              </a:spcAft>
              <a:defRPr sz="1200">
                <a:solidFill>
                  <a:schemeClr val="tx1"/>
                </a:solidFill>
                <a:latin typeface="Calibri" pitchFamily="34" charset="0"/>
                <a:ea typeface="MS PGothic" pitchFamily="34" charset="-128"/>
              </a:defRPr>
            </a:lvl9pPr>
          </a:lstStyle>
          <a:p>
            <a:fld id="{0C9F2872-597A-4499-9617-CBD4CA455836}" type="slidenum">
              <a:rPr lang="en-US" altLang="en-US" smtClean="0">
                <a:latin typeface="Arial" charset="0"/>
              </a:rPr>
              <a:pPr/>
              <a:t>2</a:t>
            </a:fld>
            <a:endParaRPr lang="en-US" altLang="en-US" dirty="0" smtClean="0">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defRPr sz="1200">
                <a:solidFill>
                  <a:schemeClr val="tx1"/>
                </a:solidFill>
                <a:latin typeface="Calibri" pitchFamily="34" charset="0"/>
                <a:ea typeface="MS PGothic" pitchFamily="34" charset="-128"/>
              </a:defRPr>
            </a:lvl1pPr>
            <a:lvl2pPr marL="742950" indent="-285750" defTabSz="909638">
              <a:defRPr sz="1200">
                <a:solidFill>
                  <a:schemeClr val="tx1"/>
                </a:solidFill>
                <a:latin typeface="Calibri" pitchFamily="34" charset="0"/>
                <a:ea typeface="MS PGothic" pitchFamily="34" charset="-128"/>
              </a:defRPr>
            </a:lvl2pPr>
            <a:lvl3pPr marL="1143000" indent="-228600" defTabSz="909638">
              <a:defRPr sz="1200">
                <a:solidFill>
                  <a:schemeClr val="tx1"/>
                </a:solidFill>
                <a:latin typeface="Calibri" pitchFamily="34" charset="0"/>
                <a:ea typeface="MS PGothic" pitchFamily="34" charset="-128"/>
              </a:defRPr>
            </a:lvl3pPr>
            <a:lvl4pPr marL="1600200" indent="-228600" defTabSz="909638">
              <a:defRPr sz="1200">
                <a:solidFill>
                  <a:schemeClr val="tx1"/>
                </a:solidFill>
                <a:latin typeface="Calibri" pitchFamily="34" charset="0"/>
                <a:ea typeface="MS PGothic" pitchFamily="34" charset="-128"/>
              </a:defRPr>
            </a:lvl4pPr>
            <a:lvl5pPr marL="2057400" indent="-228600" defTabSz="909638">
              <a:defRPr sz="1200">
                <a:solidFill>
                  <a:schemeClr val="tx1"/>
                </a:solidFill>
                <a:latin typeface="Calibri" pitchFamily="34" charset="0"/>
                <a:ea typeface="MS PGothic" pitchFamily="34" charset="-128"/>
              </a:defRPr>
            </a:lvl5pPr>
            <a:lvl6pPr marL="2514600" indent="-228600" defTabSz="909638" eaLnBrk="0" fontAlgn="base" hangingPunct="0">
              <a:spcBef>
                <a:spcPct val="0"/>
              </a:spcBef>
              <a:spcAft>
                <a:spcPct val="0"/>
              </a:spcAft>
              <a:defRPr sz="1200">
                <a:solidFill>
                  <a:schemeClr val="tx1"/>
                </a:solidFill>
                <a:latin typeface="Calibri" pitchFamily="34" charset="0"/>
                <a:ea typeface="MS PGothic" pitchFamily="34" charset="-128"/>
              </a:defRPr>
            </a:lvl6pPr>
            <a:lvl7pPr marL="2971800" indent="-228600" defTabSz="909638" eaLnBrk="0" fontAlgn="base" hangingPunct="0">
              <a:spcBef>
                <a:spcPct val="0"/>
              </a:spcBef>
              <a:spcAft>
                <a:spcPct val="0"/>
              </a:spcAft>
              <a:defRPr sz="1200">
                <a:solidFill>
                  <a:schemeClr val="tx1"/>
                </a:solidFill>
                <a:latin typeface="Calibri" pitchFamily="34" charset="0"/>
                <a:ea typeface="MS PGothic" pitchFamily="34" charset="-128"/>
              </a:defRPr>
            </a:lvl7pPr>
            <a:lvl8pPr marL="3429000" indent="-228600" defTabSz="909638" eaLnBrk="0" fontAlgn="base" hangingPunct="0">
              <a:spcBef>
                <a:spcPct val="0"/>
              </a:spcBef>
              <a:spcAft>
                <a:spcPct val="0"/>
              </a:spcAft>
              <a:defRPr sz="1200">
                <a:solidFill>
                  <a:schemeClr val="tx1"/>
                </a:solidFill>
                <a:latin typeface="Calibri" pitchFamily="34" charset="0"/>
                <a:ea typeface="MS PGothic" pitchFamily="34" charset="-128"/>
              </a:defRPr>
            </a:lvl8pPr>
            <a:lvl9pPr marL="3886200" indent="-228600" defTabSz="909638" eaLnBrk="0" fontAlgn="base" hangingPunct="0">
              <a:spcBef>
                <a:spcPct val="0"/>
              </a:spcBef>
              <a:spcAft>
                <a:spcPct val="0"/>
              </a:spcAft>
              <a:defRPr sz="1200">
                <a:solidFill>
                  <a:schemeClr val="tx1"/>
                </a:solidFill>
                <a:latin typeface="Calibri" pitchFamily="34" charset="0"/>
                <a:ea typeface="MS PGothic" pitchFamily="34" charset="-128"/>
              </a:defRPr>
            </a:lvl9pPr>
          </a:lstStyle>
          <a:p>
            <a:fld id="{719C7A43-360A-4AC3-BB2D-936F7353F329}" type="slidenum">
              <a:rPr lang="en-US" altLang="en-US" smtClean="0">
                <a:latin typeface="Arial" charset="0"/>
              </a:rPr>
              <a:pPr/>
              <a:t>17</a:t>
            </a:fld>
            <a:endParaRPr lang="en-US" altLang="en-US" dirty="0" smtClean="0">
              <a:latin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p:spPr>
        <p:txBody>
          <a:bodyPr/>
          <a:lstStyle/>
          <a:p>
            <a:pPr eaLnBrk="1" hangingPunct="1"/>
            <a:endParaRPr lang="en-GB" altLang="en-US" dirty="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7F42B0-D871-4B6F-9095-B5F0FF0B4025}"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dirty="0" smtClean="0"/>
              <a:t>Version 1 03May2017</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604001-2B4C-4C68-A540-374A22C1B00E}"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dirty="0" smtClean="0"/>
              <a:t>Version 1 03May2017</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99C47B-E8A3-4A5D-908D-7FAA4B2BD81C}"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dirty="0" smtClean="0"/>
              <a:t>Version 1 03May2017</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5225"/>
            <a:ext cx="2133600" cy="476250"/>
          </a:xfrm>
        </p:spPr>
        <p:txBody>
          <a:bodyPr/>
          <a:lstStyle>
            <a:lvl1pPr>
              <a:defRPr/>
            </a:lvl1pPr>
          </a:lstStyle>
          <a:p>
            <a:pPr>
              <a:defRPr/>
            </a:pPr>
            <a:endParaRPr lang="en-US" altLang="en-US" dirty="0"/>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altLang="en-US" dirty="0"/>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pPr>
              <a:defRPr/>
            </a:pPr>
            <a:fld id="{F1AA416E-9698-4069-9260-316D59624CEA}" type="slidenum">
              <a:rPr lang="en-US" altLang="en-US"/>
              <a:pPr>
                <a:defRPr/>
              </a:pPr>
              <a:t>‹#›</a:t>
            </a:fld>
            <a:endParaRPr lang="en-US" altLang="en-US" dirty="0"/>
          </a:p>
        </p:txBody>
      </p:sp>
    </p:spTree>
    <p:extLst>
      <p:ext uri="{BB962C8B-B14F-4D97-AF65-F5344CB8AC3E}">
        <p14:creationId xmlns:p14="http://schemas.microsoft.com/office/powerpoint/2010/main" val="3678970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302758-A7CE-45D0-ACF7-F013026E0824}"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dirty="0" smtClean="0"/>
              <a:t>Version 1 03May2017</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0FDC44-FD04-4FD5-BD95-D71CB2A24002}"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dirty="0" smtClean="0"/>
              <a:t>Version 1 03May2017</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3A6B8C-588C-431A-8EFF-969903836236}" type="datetime1">
              <a:rPr lang="en-US" smtClean="0"/>
              <a:t>6/8/2017</a:t>
            </a:fld>
            <a:endParaRPr lang="en-US" dirty="0"/>
          </a:p>
        </p:txBody>
      </p:sp>
      <p:sp>
        <p:nvSpPr>
          <p:cNvPr id="6" name="Footer Placeholder 5"/>
          <p:cNvSpPr>
            <a:spLocks noGrp="1"/>
          </p:cNvSpPr>
          <p:nvPr>
            <p:ph type="ftr" sz="quarter" idx="11"/>
          </p:nvPr>
        </p:nvSpPr>
        <p:spPr/>
        <p:txBody>
          <a:bodyPr/>
          <a:lstStyle/>
          <a:p>
            <a:r>
              <a:rPr lang="en-US" dirty="0" smtClean="0"/>
              <a:t>Version 1 03May2017</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B0ECF8-B7DC-4DDE-84EA-3F283D401A46}" type="datetime1">
              <a:rPr lang="en-US" smtClean="0"/>
              <a:t>6/8/2017</a:t>
            </a:fld>
            <a:endParaRPr lang="en-US" dirty="0"/>
          </a:p>
        </p:txBody>
      </p:sp>
      <p:sp>
        <p:nvSpPr>
          <p:cNvPr id="8" name="Footer Placeholder 7"/>
          <p:cNvSpPr>
            <a:spLocks noGrp="1"/>
          </p:cNvSpPr>
          <p:nvPr>
            <p:ph type="ftr" sz="quarter" idx="11"/>
          </p:nvPr>
        </p:nvSpPr>
        <p:spPr/>
        <p:txBody>
          <a:bodyPr/>
          <a:lstStyle/>
          <a:p>
            <a:r>
              <a:rPr lang="en-US" dirty="0" smtClean="0"/>
              <a:t>Version 1 03May2017</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D91765-D9BC-40A9-A7BB-EF083727C235}" type="datetime1">
              <a:rPr lang="en-US" smtClean="0"/>
              <a:t>6/8/2017</a:t>
            </a:fld>
            <a:endParaRPr lang="en-US" dirty="0"/>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F60EE-6CF5-417D-B478-79A67B887A35}" type="datetime1">
              <a:rPr lang="en-US" smtClean="0"/>
              <a:t>6/8/2017</a:t>
            </a:fld>
            <a:endParaRPr lang="en-US" dirty="0"/>
          </a:p>
        </p:txBody>
      </p:sp>
      <p:sp>
        <p:nvSpPr>
          <p:cNvPr id="3" name="Footer Placeholder 2"/>
          <p:cNvSpPr>
            <a:spLocks noGrp="1"/>
          </p:cNvSpPr>
          <p:nvPr>
            <p:ph type="ftr" sz="quarter" idx="11"/>
          </p:nvPr>
        </p:nvSpPr>
        <p:spPr/>
        <p:txBody>
          <a:bodyPr/>
          <a:lstStyle/>
          <a:p>
            <a:r>
              <a:rPr lang="en-US" dirty="0" smtClean="0"/>
              <a:t>Version 1 03May2017</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CF2262-7C14-4D45-ADC3-687049A14E95}" type="datetime1">
              <a:rPr lang="en-US" smtClean="0"/>
              <a:t>6/8/2017</a:t>
            </a:fld>
            <a:endParaRPr lang="en-US" dirty="0"/>
          </a:p>
        </p:txBody>
      </p:sp>
      <p:sp>
        <p:nvSpPr>
          <p:cNvPr id="6" name="Footer Placeholder 5"/>
          <p:cNvSpPr>
            <a:spLocks noGrp="1"/>
          </p:cNvSpPr>
          <p:nvPr>
            <p:ph type="ftr" sz="quarter" idx="11"/>
          </p:nvPr>
        </p:nvSpPr>
        <p:spPr/>
        <p:txBody>
          <a:bodyPr/>
          <a:lstStyle/>
          <a:p>
            <a:r>
              <a:rPr lang="en-US" dirty="0" smtClean="0"/>
              <a:t>Version 1 03May2017</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8680B1-6E38-4D32-A428-0FE410F266F1}" type="datetime1">
              <a:rPr lang="en-US" smtClean="0"/>
              <a:t>6/8/2017</a:t>
            </a:fld>
            <a:endParaRPr lang="en-US" dirty="0"/>
          </a:p>
        </p:txBody>
      </p:sp>
      <p:sp>
        <p:nvSpPr>
          <p:cNvPr id="6" name="Footer Placeholder 5"/>
          <p:cNvSpPr>
            <a:spLocks noGrp="1"/>
          </p:cNvSpPr>
          <p:nvPr>
            <p:ph type="ftr" sz="quarter" idx="11"/>
          </p:nvPr>
        </p:nvSpPr>
        <p:spPr/>
        <p:txBody>
          <a:bodyPr/>
          <a:lstStyle/>
          <a:p>
            <a:r>
              <a:rPr lang="en-US" dirty="0" smtClean="0"/>
              <a:t>Version 1 03May2017</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AC2536-DD78-42A8-8647-5CB27223F73B}" type="datetime1">
              <a:rPr lang="en-US" smtClean="0"/>
              <a:t>6/8/2017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Version 1 03May2017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eortc.be/recist/documents/RECISTGuidelin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nres.npsa.nhs.uk/applications/after-ethical-review/safetyreports/safety-reports-for-all-other-research/"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mailto:mvls-ctu-pv@glasgow.ac.uk"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mailto:ann.peek@glasgow.ac.uk" TargetMode="External"/><Relationship Id="rId7" Type="http://schemas.openxmlformats.org/officeDocument/2006/relationships/image" Target="../media/image1.emf"/><Relationship Id="rId2" Type="http://schemas.openxmlformats.org/officeDocument/2006/relationships/hyperlink" Target="mailto:claire.lawless@glasgow.ac.uk" TargetMode="External"/><Relationship Id="rId1" Type="http://schemas.openxmlformats.org/officeDocument/2006/relationships/slideLayout" Target="../slideLayouts/slideLayout2.xml"/><Relationship Id="rId6" Type="http://schemas.openxmlformats.org/officeDocument/2006/relationships/hyperlink" Target="mailto:calum.innes@glasgow.ac.uk" TargetMode="External"/><Relationship Id="rId5" Type="http://schemas.openxmlformats.org/officeDocument/2006/relationships/hyperlink" Target="mailto:sinead.traynor@glasgow.ac.uk" TargetMode="External"/><Relationship Id="rId4" Type="http://schemas.openxmlformats.org/officeDocument/2006/relationships/hyperlink" Target="mailto:lindsey.connery@glasgow.ac.u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02481" y="914400"/>
            <a:ext cx="7815943" cy="4121331"/>
          </a:xfrm>
        </p:spPr>
        <p:txBody>
          <a:bodyPr>
            <a:normAutofit fontScale="90000"/>
          </a:bodyPr>
          <a:lstStyle/>
          <a:p>
            <a:r>
              <a:rPr lang="en-GB" sz="2000" dirty="0"/>
              <a:t> </a:t>
            </a:r>
            <a:br>
              <a:rPr lang="en-GB" sz="2000" dirty="0"/>
            </a:br>
            <a:r>
              <a:rPr lang="en-US" sz="2000" b="1" dirty="0">
                <a:latin typeface="+mn-lt"/>
                <a:ea typeface="Verdana" panose="020B0604030504040204" pitchFamily="34" charset="0"/>
                <a:cs typeface="Verdana" panose="020B0604030504040204" pitchFamily="34" charset="0"/>
              </a:rPr>
              <a:t>A Randomised Phase II study of </a:t>
            </a:r>
            <a:r>
              <a:rPr lang="en-US" sz="2000" b="1" u="sng" dirty="0">
                <a:latin typeface="+mn-lt"/>
                <a:ea typeface="Verdana" panose="020B0604030504040204" pitchFamily="34" charset="0"/>
                <a:cs typeface="Verdana" panose="020B0604030504040204" pitchFamily="34" charset="0"/>
              </a:rPr>
              <a:t>A</a:t>
            </a:r>
            <a:r>
              <a:rPr lang="en-US" sz="2000" b="1" dirty="0">
                <a:latin typeface="+mn-lt"/>
                <a:ea typeface="Verdana" panose="020B0604030504040204" pitchFamily="34" charset="0"/>
                <a:cs typeface="Verdana" panose="020B0604030504040204" pitchFamily="34" charset="0"/>
              </a:rPr>
              <a:t>ccelerated, </a:t>
            </a:r>
            <a:r>
              <a:rPr lang="en-US" sz="2000" b="1" u="sng" dirty="0">
                <a:latin typeface="+mn-lt"/>
                <a:ea typeface="Verdana" panose="020B0604030504040204" pitchFamily="34" charset="0"/>
                <a:cs typeface="Verdana" panose="020B0604030504040204" pitchFamily="34" charset="0"/>
              </a:rPr>
              <a:t>D</a:t>
            </a:r>
            <a:r>
              <a:rPr lang="en-US" sz="2000" b="1" dirty="0">
                <a:latin typeface="+mn-lt"/>
                <a:ea typeface="Verdana" panose="020B0604030504040204" pitchFamily="34" charset="0"/>
                <a:cs typeface="Verdana" panose="020B0604030504040204" pitchFamily="34" charset="0"/>
              </a:rPr>
              <a:t>ose escalated, </a:t>
            </a:r>
            <a:r>
              <a:rPr lang="en-US" sz="2000" b="1" dirty="0" smtClean="0">
                <a:latin typeface="+mn-lt"/>
                <a:ea typeface="Verdana" panose="020B0604030504040204" pitchFamily="34" charset="0"/>
                <a:cs typeface="Verdana" panose="020B0604030504040204" pitchFamily="34" charset="0"/>
              </a:rPr>
              <a:t/>
            </a:r>
            <a:br>
              <a:rPr lang="en-US" sz="2000" b="1" dirty="0" smtClean="0">
                <a:latin typeface="+mn-lt"/>
                <a:ea typeface="Verdana" panose="020B0604030504040204" pitchFamily="34" charset="0"/>
                <a:cs typeface="Verdana" panose="020B0604030504040204" pitchFamily="34" charset="0"/>
              </a:rPr>
            </a:br>
            <a:r>
              <a:rPr lang="en-US" sz="2000" b="1" u="sng" dirty="0" smtClean="0">
                <a:latin typeface="+mn-lt"/>
                <a:ea typeface="Verdana" panose="020B0604030504040204" pitchFamily="34" charset="0"/>
                <a:cs typeface="Verdana" panose="020B0604030504040204" pitchFamily="34" charset="0"/>
              </a:rPr>
              <a:t>S</a:t>
            </a:r>
            <a:r>
              <a:rPr lang="en-US" sz="2000" b="1" dirty="0" smtClean="0">
                <a:latin typeface="+mn-lt"/>
                <a:ea typeface="Verdana" panose="020B0604030504040204" pitchFamily="34" charset="0"/>
                <a:cs typeface="Verdana" panose="020B0604030504040204" pitchFamily="34" charset="0"/>
              </a:rPr>
              <a:t>equential </a:t>
            </a:r>
            <a:r>
              <a:rPr lang="en-US" sz="2000" b="1" u="sng" dirty="0" smtClean="0">
                <a:latin typeface="+mn-lt"/>
                <a:ea typeface="Verdana" panose="020B0604030504040204" pitchFamily="34" charset="0"/>
                <a:cs typeface="Verdana" panose="020B0604030504040204" pitchFamily="34" charset="0"/>
              </a:rPr>
              <a:t>C</a:t>
            </a:r>
            <a:r>
              <a:rPr lang="en-US" sz="2000" b="1" dirty="0" smtClean="0">
                <a:latin typeface="+mn-lt"/>
                <a:ea typeface="Verdana" panose="020B0604030504040204" pitchFamily="34" charset="0"/>
                <a:cs typeface="Verdana" panose="020B0604030504040204" pitchFamily="34" charset="0"/>
              </a:rPr>
              <a:t>hemo-r</a:t>
            </a:r>
            <a:r>
              <a:rPr lang="en-US" sz="2000" b="1" u="sng" dirty="0" smtClean="0">
                <a:latin typeface="+mn-lt"/>
                <a:ea typeface="Verdana" panose="020B0604030504040204" pitchFamily="34" charset="0"/>
                <a:cs typeface="Verdana" panose="020B0604030504040204" pitchFamily="34" charset="0"/>
              </a:rPr>
              <a:t>a</a:t>
            </a:r>
            <a:r>
              <a:rPr lang="en-US" sz="2000" b="1" dirty="0" smtClean="0">
                <a:latin typeface="+mn-lt"/>
                <a:ea typeface="Verdana" panose="020B0604030504040204" pitchFamily="34" charset="0"/>
                <a:cs typeface="Verdana" panose="020B0604030504040204" pitchFamily="34" charset="0"/>
              </a:rPr>
              <a:t>diotherapy </a:t>
            </a:r>
            <a:r>
              <a:rPr lang="en-US" sz="2000" b="1" dirty="0">
                <a:latin typeface="+mn-lt"/>
                <a:ea typeface="Verdana" panose="020B0604030504040204" pitchFamily="34" charset="0"/>
                <a:cs typeface="Verdana" panose="020B0604030504040204" pitchFamily="34" charset="0"/>
              </a:rPr>
              <a:t>in </a:t>
            </a:r>
            <a:r>
              <a:rPr lang="en-US" sz="2000" b="1" u="sng" dirty="0">
                <a:latin typeface="+mn-lt"/>
                <a:ea typeface="Verdana" panose="020B0604030504040204" pitchFamily="34" charset="0"/>
                <a:cs typeface="Verdana" panose="020B0604030504040204" pitchFamily="34" charset="0"/>
              </a:rPr>
              <a:t>N</a:t>
            </a:r>
            <a:r>
              <a:rPr lang="en-US" sz="2000" b="1" dirty="0">
                <a:latin typeface="+mn-lt"/>
                <a:ea typeface="Verdana" panose="020B0604030504040204" pitchFamily="34" charset="0"/>
                <a:cs typeface="Verdana" panose="020B0604030504040204" pitchFamily="34" charset="0"/>
              </a:rPr>
              <a:t>on-Small Cell Lung </a:t>
            </a:r>
            <a:r>
              <a:rPr lang="en-US" sz="2000" b="1" dirty="0" smtClean="0">
                <a:latin typeface="+mn-lt"/>
                <a:ea typeface="Verdana" panose="020B0604030504040204" pitchFamily="34" charset="0"/>
                <a:cs typeface="Verdana" panose="020B0604030504040204" pitchFamily="34" charset="0"/>
              </a:rPr>
              <a:t>Cancer</a:t>
            </a:r>
            <a:br>
              <a:rPr lang="en-US" sz="2000" b="1" dirty="0" smtClean="0">
                <a:latin typeface="+mn-lt"/>
                <a:ea typeface="Verdana" panose="020B0604030504040204" pitchFamily="34" charset="0"/>
                <a:cs typeface="Verdana" panose="020B0604030504040204" pitchFamily="34" charset="0"/>
              </a:rPr>
            </a:br>
            <a:r>
              <a:rPr lang="en-US" sz="2000" b="1" dirty="0" smtClean="0">
                <a:latin typeface="+mn-lt"/>
                <a:ea typeface="Verdana" panose="020B0604030504040204" pitchFamily="34" charset="0"/>
                <a:cs typeface="Verdana" panose="020B0604030504040204" pitchFamily="34" charset="0"/>
              </a:rPr>
              <a:t/>
            </a:r>
            <a:br>
              <a:rPr lang="en-US" sz="2000" b="1" dirty="0" smtClean="0">
                <a:latin typeface="+mn-lt"/>
                <a:ea typeface="Verdana" panose="020B0604030504040204" pitchFamily="34" charset="0"/>
                <a:cs typeface="Verdana" panose="020B0604030504040204" pitchFamily="34" charset="0"/>
              </a:rPr>
            </a:br>
            <a:r>
              <a:rPr lang="en-US" sz="2000" b="1" dirty="0">
                <a:latin typeface="+mn-lt"/>
                <a:ea typeface="Verdana" panose="020B0604030504040204" pitchFamily="34" charset="0"/>
                <a:cs typeface="Verdana" panose="020B0604030504040204" pitchFamily="34" charset="0"/>
              </a:rPr>
              <a:t/>
            </a:r>
            <a:br>
              <a:rPr lang="en-US" sz="2000" b="1" dirty="0">
                <a:latin typeface="+mn-lt"/>
                <a:ea typeface="Verdana" panose="020B0604030504040204" pitchFamily="34" charset="0"/>
                <a:cs typeface="Verdana" panose="020B0604030504040204" pitchFamily="34" charset="0"/>
              </a:rPr>
            </a:br>
            <a:r>
              <a:rPr lang="en-US" sz="2000" dirty="0" smtClean="0">
                <a:latin typeface="+mn-lt"/>
                <a:ea typeface="Verdana" panose="020B0604030504040204" pitchFamily="34" charset="0"/>
                <a:cs typeface="Verdana" panose="020B0604030504040204" pitchFamily="34" charset="0"/>
              </a:rPr>
              <a:t>Chief Investigator: Professor Matthew Hatton</a:t>
            </a:r>
            <a:br>
              <a:rPr lang="en-US" sz="2000" dirty="0" smtClean="0">
                <a:latin typeface="+mn-lt"/>
                <a:ea typeface="Verdana" panose="020B0604030504040204" pitchFamily="34" charset="0"/>
                <a:cs typeface="Verdana" panose="020B0604030504040204" pitchFamily="34" charset="0"/>
              </a:rPr>
            </a:br>
            <a:r>
              <a:rPr lang="en-US" sz="2000" dirty="0">
                <a:latin typeface="+mn-lt"/>
                <a:ea typeface="Verdana" panose="020B0604030504040204" pitchFamily="34" charset="0"/>
                <a:cs typeface="Verdana" panose="020B0604030504040204" pitchFamily="34" charset="0"/>
              </a:rPr>
              <a:t/>
            </a:r>
            <a:br>
              <a:rPr lang="en-US" sz="2000" dirty="0">
                <a:latin typeface="+mn-lt"/>
                <a:ea typeface="Verdana" panose="020B0604030504040204" pitchFamily="34" charset="0"/>
                <a:cs typeface="Verdana" panose="020B0604030504040204" pitchFamily="34" charset="0"/>
              </a:rPr>
            </a:br>
            <a:r>
              <a:rPr lang="en-GB" sz="2000" dirty="0">
                <a:latin typeface="+mn-lt"/>
                <a:ea typeface="Verdana" panose="020B0604030504040204" pitchFamily="34" charset="0"/>
                <a:cs typeface="Verdana" panose="020B0604030504040204" pitchFamily="34" charset="0"/>
              </a:rPr>
              <a:t>Protocol No</a:t>
            </a:r>
            <a:r>
              <a:rPr lang="en-GB" sz="2000" dirty="0" smtClean="0">
                <a:latin typeface="+mn-lt"/>
                <a:ea typeface="Verdana" panose="020B0604030504040204" pitchFamily="34" charset="0"/>
                <a:cs typeface="Verdana" panose="020B0604030504040204" pitchFamily="34" charset="0"/>
              </a:rPr>
              <a:t>: ADSCaN2015</a:t>
            </a:r>
            <a:r>
              <a:rPr lang="en-GB" sz="2000" dirty="0">
                <a:latin typeface="+mn-lt"/>
                <a:ea typeface="Verdana" panose="020B0604030504040204" pitchFamily="34" charset="0"/>
                <a:cs typeface="Verdana" panose="020B0604030504040204" pitchFamily="34" charset="0"/>
              </a:rPr>
              <a:t/>
            </a:r>
            <a:br>
              <a:rPr lang="en-GB" sz="2000" dirty="0">
                <a:latin typeface="+mn-lt"/>
                <a:ea typeface="Verdana" panose="020B0604030504040204" pitchFamily="34" charset="0"/>
                <a:cs typeface="Verdana" panose="020B0604030504040204" pitchFamily="34" charset="0"/>
              </a:rPr>
            </a:br>
            <a:r>
              <a:rPr lang="en-GB" sz="2000" dirty="0">
                <a:latin typeface="+mn-lt"/>
                <a:ea typeface="Verdana" panose="020B0604030504040204" pitchFamily="34" charset="0"/>
                <a:cs typeface="Verdana" panose="020B0604030504040204" pitchFamily="34" charset="0"/>
              </a:rPr>
              <a:t>Sponsor </a:t>
            </a:r>
            <a:r>
              <a:rPr lang="en-GB" sz="2000" dirty="0" smtClean="0">
                <a:latin typeface="+mn-lt"/>
                <a:ea typeface="Verdana" panose="020B0604030504040204" pitchFamily="34" charset="0"/>
                <a:cs typeface="Verdana" panose="020B0604030504040204" pitchFamily="34" charset="0"/>
              </a:rPr>
              <a:t>Ref: GN12ON516</a:t>
            </a:r>
            <a:r>
              <a:rPr lang="en-GB" sz="2000" dirty="0">
                <a:latin typeface="+mn-lt"/>
                <a:ea typeface="Verdana" panose="020B0604030504040204" pitchFamily="34" charset="0"/>
                <a:cs typeface="Verdana" panose="020B0604030504040204" pitchFamily="34" charset="0"/>
              </a:rPr>
              <a:t/>
            </a:r>
            <a:br>
              <a:rPr lang="en-GB" sz="2000" dirty="0">
                <a:latin typeface="+mn-lt"/>
                <a:ea typeface="Verdana" panose="020B0604030504040204" pitchFamily="34" charset="0"/>
                <a:cs typeface="Verdana" panose="020B0604030504040204" pitchFamily="34" charset="0"/>
              </a:rPr>
            </a:br>
            <a:r>
              <a:rPr lang="en-GB" sz="2000" dirty="0" smtClean="0">
                <a:latin typeface="+mn-lt"/>
                <a:ea typeface="Verdana" panose="020B0604030504040204" pitchFamily="34" charset="0"/>
                <a:cs typeface="Verdana" panose="020B0604030504040204" pitchFamily="34" charset="0"/>
              </a:rPr>
              <a:t>CTU </a:t>
            </a:r>
            <a:r>
              <a:rPr lang="en-GB" sz="2000" dirty="0">
                <a:latin typeface="+mn-lt"/>
                <a:ea typeface="Verdana" panose="020B0604030504040204" pitchFamily="34" charset="0"/>
                <a:cs typeface="Verdana" panose="020B0604030504040204" pitchFamily="34" charset="0"/>
              </a:rPr>
              <a:t>Ref</a:t>
            </a:r>
            <a:r>
              <a:rPr lang="en-GB" sz="2000" dirty="0" smtClean="0">
                <a:latin typeface="+mn-lt"/>
                <a:ea typeface="Verdana" panose="020B0604030504040204" pitchFamily="34" charset="0"/>
                <a:cs typeface="Verdana" panose="020B0604030504040204" pitchFamily="34" charset="0"/>
              </a:rPr>
              <a:t>: L163</a:t>
            </a:r>
            <a:r>
              <a:rPr lang="en-GB" sz="2000" dirty="0">
                <a:latin typeface="+mn-lt"/>
                <a:ea typeface="Verdana" panose="020B0604030504040204" pitchFamily="34" charset="0"/>
                <a:cs typeface="Verdana" panose="020B0604030504040204" pitchFamily="34" charset="0"/>
              </a:rPr>
              <a:t/>
            </a:r>
            <a:br>
              <a:rPr lang="en-GB" sz="2000" dirty="0">
                <a:latin typeface="+mn-lt"/>
                <a:ea typeface="Verdana" panose="020B0604030504040204" pitchFamily="34" charset="0"/>
                <a:cs typeface="Verdana" panose="020B0604030504040204" pitchFamily="34" charset="0"/>
              </a:rPr>
            </a:br>
            <a:r>
              <a:rPr lang="en-GB" sz="2000" dirty="0">
                <a:latin typeface="+mn-lt"/>
                <a:ea typeface="Verdana" panose="020B0604030504040204" pitchFamily="34" charset="0"/>
                <a:cs typeface="Verdana" panose="020B0604030504040204" pitchFamily="34" charset="0"/>
              </a:rPr>
              <a:t/>
            </a:r>
            <a:br>
              <a:rPr lang="en-GB" sz="2000" dirty="0">
                <a:latin typeface="+mn-lt"/>
                <a:ea typeface="Verdana" panose="020B0604030504040204" pitchFamily="34" charset="0"/>
                <a:cs typeface="Verdana" panose="020B0604030504040204" pitchFamily="34" charset="0"/>
              </a:rPr>
            </a:br>
            <a:r>
              <a:rPr lang="en-GB" sz="2000" dirty="0" smtClean="0">
                <a:latin typeface="+mn-lt"/>
                <a:ea typeface="Verdana" panose="020B0604030504040204" pitchFamily="34" charset="0"/>
                <a:cs typeface="Verdana" panose="020B0604030504040204" pitchFamily="34" charset="0"/>
              </a:rPr>
              <a:t/>
            </a:r>
            <a:br>
              <a:rPr lang="en-GB" sz="2000" dirty="0" smtClean="0">
                <a:latin typeface="+mn-lt"/>
                <a:ea typeface="Verdana" panose="020B0604030504040204" pitchFamily="34" charset="0"/>
                <a:cs typeface="Verdana" panose="020B0604030504040204" pitchFamily="34" charset="0"/>
              </a:rPr>
            </a:br>
            <a:r>
              <a:rPr lang="en-US" altLang="en-US" sz="2000" b="1" dirty="0">
                <a:latin typeface="+mn-lt"/>
                <a:ea typeface="Verdana" panose="020B0604030504040204" pitchFamily="34" charset="0"/>
                <a:cs typeface="Verdana" panose="020B0604030504040204" pitchFamily="34" charset="0"/>
              </a:rPr>
              <a:t>INITIATION SLIDES</a:t>
            </a:r>
            <a:br>
              <a:rPr lang="en-US" altLang="en-US" sz="2000" b="1" dirty="0">
                <a:latin typeface="+mn-lt"/>
                <a:ea typeface="Verdana" panose="020B0604030504040204" pitchFamily="34" charset="0"/>
                <a:cs typeface="Verdana" panose="020B0604030504040204" pitchFamily="34" charset="0"/>
              </a:rPr>
            </a:br>
            <a:r>
              <a:rPr lang="en-US" altLang="en-US" sz="2000" b="1" dirty="0">
                <a:latin typeface="+mn-lt"/>
                <a:ea typeface="Verdana" panose="020B0604030504040204" pitchFamily="34" charset="0"/>
                <a:cs typeface="Verdana" panose="020B0604030504040204" pitchFamily="34" charset="0"/>
              </a:rPr>
              <a:t>(Version </a:t>
            </a:r>
            <a:r>
              <a:rPr lang="en-US" altLang="en-US" sz="2000" b="1" dirty="0" smtClean="0">
                <a:latin typeface="+mn-lt"/>
                <a:ea typeface="Verdana" panose="020B0604030504040204" pitchFamily="34" charset="0"/>
                <a:cs typeface="Verdana" panose="020B0604030504040204" pitchFamily="34" charset="0"/>
              </a:rPr>
              <a:t>1, 03May2017)</a:t>
            </a:r>
            <a:r>
              <a:rPr lang="en-US" altLang="en-US" sz="2000" b="1" dirty="0">
                <a:latin typeface="+mn-lt"/>
                <a:ea typeface="Verdana" panose="020B0604030504040204" pitchFamily="34" charset="0"/>
                <a:cs typeface="Verdana" panose="020B0604030504040204" pitchFamily="34" charset="0"/>
              </a:rPr>
              <a:t/>
            </a:r>
            <a:br>
              <a:rPr lang="en-US" altLang="en-US" sz="2000" b="1" dirty="0">
                <a:latin typeface="+mn-lt"/>
                <a:ea typeface="Verdana" panose="020B0604030504040204" pitchFamily="34" charset="0"/>
                <a:cs typeface="Verdana" panose="020B0604030504040204" pitchFamily="34" charset="0"/>
              </a:rPr>
            </a:br>
            <a:endParaRPr lang="en-GB" sz="1800" dirty="0">
              <a:latin typeface="+mn-lt"/>
              <a:ea typeface="Verdana" panose="020B0604030504040204" pitchFamily="34" charset="0"/>
              <a:cs typeface="Verdana" panose="020B0604030504040204" pitchFamily="34" charset="0"/>
            </a:endParaRPr>
          </a:p>
        </p:txBody>
      </p:sp>
      <p:pic>
        <p:nvPicPr>
          <p:cNvPr id="3"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3646714" y="490537"/>
            <a:ext cx="1611086" cy="652463"/>
          </a:xfrm>
          <a:prstGeom prst="rect">
            <a:avLst/>
          </a:prstGeom>
          <a:noFill/>
          <a:ln>
            <a:noFill/>
          </a:ln>
        </p:spPr>
      </p:pic>
      <p:sp>
        <p:nvSpPr>
          <p:cNvPr id="2" name="Footer Placeholder 1"/>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dirty="0"/>
          </a:p>
        </p:txBody>
      </p:sp>
      <p:pic>
        <p:nvPicPr>
          <p:cNvPr id="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5567362"/>
            <a:ext cx="690563"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3" descr="226485009@17102012-008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6508" y="5562599"/>
            <a:ext cx="1362891" cy="66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 descr="logo_NHSGGC_%202_colou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43800" y="5556657"/>
            <a:ext cx="993178"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RTTRIALS\home\RTTQA_GENERAL\Logo\new logo\RTTQA new logo.PN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028519" y="5600065"/>
            <a:ext cx="1518285" cy="534670"/>
          </a:xfrm>
          <a:prstGeom prst="rect">
            <a:avLst/>
          </a:prstGeom>
          <a:noFill/>
          <a:ln>
            <a:noFill/>
          </a:ln>
        </p:spPr>
      </p:pic>
      <p:pic>
        <p:nvPicPr>
          <p:cNvPr id="10" name="Picture 9" descr="C:\Users\kc114z\AppData\Local\Microsoft\Windows\Temporary Internet Files\Content.Word\NIHR Logo.jpg"/>
          <p:cNvPicPr/>
          <p:nvPr/>
        </p:nvPicPr>
        <p:blipFill>
          <a:blip r:embed="rId8" cstate="print"/>
          <a:srcRect/>
          <a:stretch>
            <a:fillRect/>
          </a:stretch>
        </p:blipFill>
        <p:spPr bwMode="auto">
          <a:xfrm>
            <a:off x="2999014" y="5600065"/>
            <a:ext cx="1295400" cy="659448"/>
          </a:xfrm>
          <a:prstGeom prst="rect">
            <a:avLst/>
          </a:prstGeom>
          <a:noFill/>
          <a:ln w="9525">
            <a:noFill/>
            <a:miter lim="800000"/>
            <a:headEnd/>
            <a:tailEnd/>
          </a:ln>
        </p:spPr>
      </p:pic>
    </p:spTree>
    <p:extLst>
      <p:ext uri="{BB962C8B-B14F-4D97-AF65-F5344CB8AC3E}">
        <p14:creationId xmlns:p14="http://schemas.microsoft.com/office/powerpoint/2010/main" val="29507124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GB" sz="3600" dirty="0" smtClean="0">
                <a:solidFill>
                  <a:srgbClr val="7030A0"/>
                </a:solidFill>
                <a:ea typeface="Verdana" panose="020B0604030504040204" pitchFamily="34" charset="0"/>
                <a:cs typeface="Verdana" panose="020B0604030504040204" pitchFamily="34" charset="0"/>
              </a:rPr>
              <a:t>Randomisation Process</a:t>
            </a:r>
            <a:endParaRPr lang="en-GB" sz="3600" dirty="0">
              <a:solidFill>
                <a:srgbClr val="7030A0"/>
              </a:solidFill>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533400" y="1143000"/>
            <a:ext cx="8229600" cy="4525963"/>
          </a:xfrm>
        </p:spPr>
        <p:txBody>
          <a:bodyPr>
            <a:normAutofit/>
          </a:bodyPr>
          <a:lstStyle/>
          <a:p>
            <a:pPr>
              <a:lnSpc>
                <a:spcPct val="80000"/>
              </a:lnSpc>
            </a:pPr>
            <a:r>
              <a:rPr lang="en-GB" altLang="en-US" sz="1600" dirty="0" smtClean="0">
                <a:ea typeface="Verdana" panose="020B0604030504040204" pitchFamily="34" charset="0"/>
                <a:cs typeface="Verdana" panose="020B0604030504040204" pitchFamily="34" charset="0"/>
              </a:rPr>
              <a:t>Check </a:t>
            </a:r>
            <a:r>
              <a:rPr lang="en-GB" altLang="en-US" sz="1600" dirty="0">
                <a:ea typeface="Verdana" panose="020B0604030504040204" pitchFamily="34" charset="0"/>
                <a:cs typeface="Verdana" panose="020B0604030504040204" pitchFamily="34" charset="0"/>
              </a:rPr>
              <a:t>that patient fulfils all </a:t>
            </a:r>
            <a:r>
              <a:rPr lang="en-GB" altLang="en-US" sz="1600" dirty="0" smtClean="0">
                <a:ea typeface="Verdana" panose="020B0604030504040204" pitchFamily="34" charset="0"/>
                <a:cs typeface="Verdana" panose="020B0604030504040204" pitchFamily="34" charset="0"/>
              </a:rPr>
              <a:t>eligibility </a:t>
            </a:r>
            <a:r>
              <a:rPr lang="en-GB" altLang="en-US" sz="1600" dirty="0">
                <a:ea typeface="Verdana" panose="020B0604030504040204" pitchFamily="34" charset="0"/>
                <a:cs typeface="Verdana" panose="020B0604030504040204" pitchFamily="34" charset="0"/>
              </a:rPr>
              <a:t>criteria as per </a:t>
            </a:r>
            <a:r>
              <a:rPr lang="en-GB" altLang="en-US" sz="1600" dirty="0" smtClean="0">
                <a:ea typeface="Verdana" panose="020B0604030504040204" pitchFamily="34" charset="0"/>
                <a:cs typeface="Verdana" panose="020B0604030504040204" pitchFamily="34" charset="0"/>
              </a:rPr>
              <a:t>study </a:t>
            </a:r>
            <a:r>
              <a:rPr lang="en-GB" altLang="en-US" sz="1600" dirty="0">
                <a:ea typeface="Verdana" panose="020B0604030504040204" pitchFamily="34" charset="0"/>
                <a:cs typeface="Verdana" panose="020B0604030504040204" pitchFamily="34" charset="0"/>
              </a:rPr>
              <a:t>protocol</a:t>
            </a:r>
          </a:p>
          <a:p>
            <a:pPr>
              <a:lnSpc>
                <a:spcPct val="80000"/>
              </a:lnSpc>
            </a:pPr>
            <a:endParaRPr lang="en-GB" altLang="en-US" sz="1600" dirty="0">
              <a:ea typeface="Verdana" panose="020B0604030504040204" pitchFamily="34" charset="0"/>
              <a:cs typeface="Verdana" panose="020B0604030504040204" pitchFamily="34" charset="0"/>
            </a:endParaRPr>
          </a:p>
          <a:p>
            <a:pPr>
              <a:lnSpc>
                <a:spcPct val="80000"/>
              </a:lnSpc>
            </a:pPr>
            <a:r>
              <a:rPr lang="en-GB" altLang="en-US" sz="1600" dirty="0">
                <a:ea typeface="Verdana" panose="020B0604030504040204" pitchFamily="34" charset="0"/>
                <a:cs typeface="Verdana" panose="020B0604030504040204" pitchFamily="34" charset="0"/>
              </a:rPr>
              <a:t>Complete Randomisation Form</a:t>
            </a:r>
          </a:p>
          <a:p>
            <a:pPr>
              <a:lnSpc>
                <a:spcPct val="80000"/>
              </a:lnSpc>
            </a:pPr>
            <a:endParaRPr lang="en-GB" altLang="en-US" sz="1600" dirty="0">
              <a:ea typeface="Verdana" panose="020B0604030504040204" pitchFamily="34" charset="0"/>
              <a:cs typeface="Verdana" panose="020B0604030504040204" pitchFamily="34" charset="0"/>
            </a:endParaRPr>
          </a:p>
          <a:p>
            <a:pPr>
              <a:lnSpc>
                <a:spcPct val="80000"/>
              </a:lnSpc>
            </a:pPr>
            <a:r>
              <a:rPr lang="en-GB" altLang="en-US" sz="1600" dirty="0">
                <a:ea typeface="Verdana" panose="020B0604030504040204" pitchFamily="34" charset="0"/>
                <a:cs typeface="Verdana" panose="020B0604030504040204" pitchFamily="34" charset="0"/>
              </a:rPr>
              <a:t>Site staff must contact the </a:t>
            </a:r>
            <a:r>
              <a:rPr lang="en-GB" altLang="en-US" sz="1600" dirty="0" smtClean="0">
                <a:ea typeface="Verdana" panose="020B0604030504040204" pitchFamily="34" charset="0"/>
                <a:cs typeface="Verdana" panose="020B0604030504040204" pitchFamily="34" charset="0"/>
              </a:rPr>
              <a:t>CRUK Clinical </a:t>
            </a:r>
            <a:r>
              <a:rPr lang="en-GB" altLang="en-US" sz="1600" dirty="0">
                <a:ea typeface="Verdana" panose="020B0604030504040204" pitchFamily="34" charset="0"/>
                <a:cs typeface="Verdana" panose="020B0604030504040204" pitchFamily="34" charset="0"/>
              </a:rPr>
              <a:t>Trials Unit, Glasgow to randomise the patient. Randomisation </a:t>
            </a:r>
            <a:r>
              <a:rPr lang="en-GB" altLang="en-US" sz="1600" dirty="0" smtClean="0">
                <a:ea typeface="Verdana" panose="020B0604030504040204" pitchFamily="34" charset="0"/>
                <a:cs typeface="Verdana" panose="020B0604030504040204" pitchFamily="34" charset="0"/>
              </a:rPr>
              <a:t>can </a:t>
            </a:r>
            <a:r>
              <a:rPr lang="en-GB" altLang="en-US" sz="1600" dirty="0">
                <a:ea typeface="Verdana" panose="020B0604030504040204" pitchFamily="34" charset="0"/>
                <a:cs typeface="Verdana" panose="020B0604030504040204" pitchFamily="34" charset="0"/>
              </a:rPr>
              <a:t>be </a:t>
            </a:r>
            <a:r>
              <a:rPr lang="en-GB" altLang="en-US" sz="1600" dirty="0" smtClean="0">
                <a:ea typeface="Verdana" panose="020B0604030504040204" pitchFamily="34" charset="0"/>
                <a:cs typeface="Verdana" panose="020B0604030504040204" pitchFamily="34" charset="0"/>
              </a:rPr>
              <a:t>performed </a:t>
            </a:r>
            <a:r>
              <a:rPr lang="en-GB" altLang="en-US" sz="1600" dirty="0">
                <a:ea typeface="Verdana" panose="020B0604030504040204" pitchFamily="34" charset="0"/>
                <a:cs typeface="Verdana" panose="020B0604030504040204" pitchFamily="34" charset="0"/>
              </a:rPr>
              <a:t>by either telephone or fax on the following numbers:</a:t>
            </a:r>
          </a:p>
          <a:p>
            <a:pPr>
              <a:lnSpc>
                <a:spcPct val="80000"/>
              </a:lnSpc>
            </a:pPr>
            <a:endParaRPr lang="en-GB" altLang="en-US" sz="1600" dirty="0">
              <a:ea typeface="Verdana" panose="020B0604030504040204" pitchFamily="34" charset="0"/>
              <a:cs typeface="Verdana" panose="020B0604030504040204" pitchFamily="34" charset="0"/>
            </a:endParaRPr>
          </a:p>
          <a:p>
            <a:pPr algn="ctr">
              <a:lnSpc>
                <a:spcPct val="80000"/>
              </a:lnSpc>
              <a:buNone/>
            </a:pPr>
            <a:r>
              <a:rPr lang="en-GB" altLang="en-US" sz="1600" b="1" dirty="0">
                <a:ea typeface="Verdana" panose="020B0604030504040204" pitchFamily="34" charset="0"/>
                <a:cs typeface="Verdana" panose="020B0604030504040204" pitchFamily="34" charset="0"/>
              </a:rPr>
              <a:t>   Tel no: </a:t>
            </a:r>
            <a:r>
              <a:rPr lang="en-GB" altLang="en-US" sz="1600" b="1" dirty="0" smtClean="0">
                <a:ea typeface="Verdana" panose="020B0604030504040204" pitchFamily="34" charset="0"/>
                <a:cs typeface="Verdana" panose="020B0604030504040204" pitchFamily="34" charset="0"/>
              </a:rPr>
              <a:t>0141 </a:t>
            </a:r>
            <a:r>
              <a:rPr lang="en-GB" altLang="en-US" sz="1600" b="1" dirty="0">
                <a:ea typeface="Verdana" panose="020B0604030504040204" pitchFamily="34" charset="0"/>
                <a:cs typeface="Verdana" panose="020B0604030504040204" pitchFamily="34" charset="0"/>
              </a:rPr>
              <a:t>301 </a:t>
            </a:r>
            <a:r>
              <a:rPr lang="en-GB" altLang="en-US" sz="1600" b="1" dirty="0" smtClean="0">
                <a:ea typeface="Verdana" panose="020B0604030504040204" pitchFamily="34" charset="0"/>
                <a:cs typeface="Verdana" panose="020B0604030504040204" pitchFamily="34" charset="0"/>
              </a:rPr>
              <a:t>7952</a:t>
            </a:r>
            <a:endParaRPr lang="en-GB" altLang="en-US" sz="1600" b="1" dirty="0">
              <a:ea typeface="Verdana" panose="020B0604030504040204" pitchFamily="34" charset="0"/>
              <a:cs typeface="Verdana" panose="020B0604030504040204" pitchFamily="34" charset="0"/>
            </a:endParaRPr>
          </a:p>
          <a:p>
            <a:pPr algn="ctr">
              <a:lnSpc>
                <a:spcPct val="80000"/>
              </a:lnSpc>
              <a:buNone/>
            </a:pPr>
            <a:r>
              <a:rPr lang="en-GB" altLang="en-US" sz="1600" b="1" dirty="0">
                <a:ea typeface="Verdana" panose="020B0604030504040204" pitchFamily="34" charset="0"/>
                <a:cs typeface="Verdana" panose="020B0604030504040204" pitchFamily="34" charset="0"/>
              </a:rPr>
              <a:t>	Fax no: </a:t>
            </a:r>
            <a:r>
              <a:rPr lang="en-GB" altLang="en-US" sz="1600" b="1" dirty="0" smtClean="0">
                <a:ea typeface="Verdana" panose="020B0604030504040204" pitchFamily="34" charset="0"/>
                <a:cs typeface="Verdana" panose="020B0604030504040204" pitchFamily="34" charset="0"/>
              </a:rPr>
              <a:t>0141 </a:t>
            </a:r>
            <a:r>
              <a:rPr lang="en-GB" altLang="en-US" sz="1600" b="1" dirty="0">
                <a:ea typeface="Verdana" panose="020B0604030504040204" pitchFamily="34" charset="0"/>
                <a:cs typeface="Verdana" panose="020B0604030504040204" pitchFamily="34" charset="0"/>
              </a:rPr>
              <a:t>301 </a:t>
            </a:r>
            <a:r>
              <a:rPr lang="en-GB" altLang="en-US" sz="1600" b="1" dirty="0" smtClean="0">
                <a:ea typeface="Verdana" panose="020B0604030504040204" pitchFamily="34" charset="0"/>
                <a:cs typeface="Verdana" panose="020B0604030504040204" pitchFamily="34" charset="0"/>
              </a:rPr>
              <a:t>7946*</a:t>
            </a:r>
          </a:p>
          <a:p>
            <a:pPr algn="ctr">
              <a:lnSpc>
                <a:spcPct val="80000"/>
              </a:lnSpc>
              <a:buNone/>
            </a:pPr>
            <a:endParaRPr lang="en-GB" altLang="en-US" sz="1600" b="1" dirty="0">
              <a:ea typeface="Verdana" panose="020B0604030504040204" pitchFamily="34" charset="0"/>
              <a:cs typeface="Verdana" panose="020B0604030504040204" pitchFamily="34" charset="0"/>
            </a:endParaRPr>
          </a:p>
          <a:p>
            <a:pPr algn="ctr">
              <a:lnSpc>
                <a:spcPct val="80000"/>
              </a:lnSpc>
              <a:buNone/>
            </a:pPr>
            <a:r>
              <a:rPr lang="en-GB" altLang="en-US" sz="1600" dirty="0">
                <a:ea typeface="Verdana" panose="020B0604030504040204" pitchFamily="34" charset="0"/>
                <a:cs typeface="Verdana" panose="020B0604030504040204" pitchFamily="34" charset="0"/>
              </a:rPr>
              <a:t>	08.30-17.00 Monday - Thursday</a:t>
            </a:r>
          </a:p>
          <a:p>
            <a:pPr algn="ctr">
              <a:lnSpc>
                <a:spcPct val="80000"/>
              </a:lnSpc>
              <a:buNone/>
            </a:pPr>
            <a:r>
              <a:rPr lang="en-GB" altLang="en-US" sz="1600" dirty="0">
                <a:ea typeface="Verdana" panose="020B0604030504040204" pitchFamily="34" charset="0"/>
                <a:cs typeface="Verdana" panose="020B0604030504040204" pitchFamily="34" charset="0"/>
              </a:rPr>
              <a:t>	08.30-16.30 Friday, except public holidays</a:t>
            </a:r>
          </a:p>
          <a:p>
            <a:pPr marL="0" indent="0" algn="ctr">
              <a:lnSpc>
                <a:spcPct val="80000"/>
              </a:lnSpc>
              <a:buNone/>
            </a:pPr>
            <a:r>
              <a:rPr lang="en-GB" altLang="en-US" sz="1600" dirty="0" smtClean="0">
                <a:ea typeface="Verdana" panose="020B0604030504040204" pitchFamily="34" charset="0"/>
                <a:cs typeface="Verdana" panose="020B0604030504040204" pitchFamily="34" charset="0"/>
              </a:rPr>
              <a:t>*</a:t>
            </a:r>
            <a:r>
              <a:rPr lang="en-GB" altLang="en-US" sz="1600" b="1" dirty="0" smtClean="0">
                <a:ea typeface="Verdana" panose="020B0604030504040204" pitchFamily="34" charset="0"/>
                <a:cs typeface="Verdana" panose="020B0604030504040204" pitchFamily="34" charset="0"/>
              </a:rPr>
              <a:t> </a:t>
            </a:r>
            <a:r>
              <a:rPr lang="en-GB" altLang="en-US" sz="1600" b="1" dirty="0">
                <a:ea typeface="Verdana" panose="020B0604030504040204" pitchFamily="34" charset="0"/>
                <a:cs typeface="Verdana" panose="020B0604030504040204" pitchFamily="34" charset="0"/>
              </a:rPr>
              <a:t>Faxes received outside of office hours will </a:t>
            </a:r>
            <a:r>
              <a:rPr lang="en-GB" altLang="en-US" sz="1600" b="1" dirty="0" smtClean="0">
                <a:ea typeface="Verdana" panose="020B0604030504040204" pitchFamily="34" charset="0"/>
                <a:cs typeface="Verdana" panose="020B0604030504040204" pitchFamily="34" charset="0"/>
              </a:rPr>
              <a:t>be processed the </a:t>
            </a:r>
            <a:r>
              <a:rPr lang="en-GB" altLang="en-US" sz="1600" b="1" dirty="0">
                <a:ea typeface="Verdana" panose="020B0604030504040204" pitchFamily="34" charset="0"/>
                <a:cs typeface="Verdana" panose="020B0604030504040204" pitchFamily="34" charset="0"/>
              </a:rPr>
              <a:t>next working day</a:t>
            </a:r>
            <a:r>
              <a:rPr lang="en-GB" altLang="en-US" sz="1600" dirty="0">
                <a:ea typeface="Verdana" panose="020B0604030504040204" pitchFamily="34" charset="0"/>
                <a:cs typeface="Verdana" panose="020B0604030504040204" pitchFamily="34" charset="0"/>
              </a:rPr>
              <a:t> </a:t>
            </a:r>
          </a:p>
          <a:p>
            <a:pPr algn="ctr">
              <a:lnSpc>
                <a:spcPct val="80000"/>
              </a:lnSpc>
              <a:buNone/>
            </a:pPr>
            <a:endParaRPr lang="en-GB" altLang="en-US" sz="1600" dirty="0">
              <a:ea typeface="Verdana" panose="020B0604030504040204" pitchFamily="34" charset="0"/>
              <a:cs typeface="Verdana" panose="020B0604030504040204" pitchFamily="34" charset="0"/>
            </a:endParaRPr>
          </a:p>
          <a:p>
            <a:pPr>
              <a:lnSpc>
                <a:spcPct val="80000"/>
              </a:lnSpc>
            </a:pPr>
            <a:r>
              <a:rPr lang="en-GB" altLang="en-US" sz="1600" dirty="0">
                <a:ea typeface="Verdana" panose="020B0604030504040204" pitchFamily="34" charset="0"/>
                <a:cs typeface="Verdana" panose="020B0604030504040204" pitchFamily="34" charset="0"/>
              </a:rPr>
              <a:t>Each patient randomised will be allocated a unique </a:t>
            </a:r>
            <a:r>
              <a:rPr lang="en-GB" altLang="en-US" sz="1600" dirty="0" smtClean="0">
                <a:ea typeface="Verdana" panose="020B0604030504040204" pitchFamily="34" charset="0"/>
                <a:cs typeface="Verdana" panose="020B0604030504040204" pitchFamily="34" charset="0"/>
              </a:rPr>
              <a:t>3 </a:t>
            </a:r>
            <a:r>
              <a:rPr lang="en-GB" altLang="en-US" sz="1600" dirty="0">
                <a:ea typeface="Verdana" panose="020B0604030504040204" pitchFamily="34" charset="0"/>
                <a:cs typeface="Verdana" panose="020B0604030504040204" pitchFamily="34" charset="0"/>
              </a:rPr>
              <a:t>digit sequential patient ID number for the trial</a:t>
            </a:r>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3859616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5208"/>
            <a:ext cx="8229600" cy="922114"/>
          </a:xfrm>
        </p:spPr>
        <p:txBody>
          <a:bodyPr>
            <a:normAutofit/>
          </a:bodyPr>
          <a:lstStyle/>
          <a:p>
            <a:r>
              <a:rPr lang="en-GB" sz="3600" dirty="0" smtClean="0">
                <a:solidFill>
                  <a:srgbClr val="7030A0"/>
                </a:solidFill>
                <a:latin typeface="+mn-lt"/>
                <a:ea typeface="Verdana" panose="020B0604030504040204" pitchFamily="34" charset="0"/>
                <a:cs typeface="Verdana" panose="020B0604030504040204" pitchFamily="34" charset="0"/>
              </a:rPr>
              <a:t>Study Treatment</a:t>
            </a:r>
            <a:endParaRPr lang="en-GB" sz="3600" dirty="0">
              <a:solidFill>
                <a:srgbClr val="7030A0"/>
              </a:solidFill>
              <a:latin typeface="+mn-lt"/>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457200" y="990600"/>
            <a:ext cx="8229600" cy="4929411"/>
          </a:xfrm>
        </p:spPr>
        <p:txBody>
          <a:bodyPr>
            <a:noAutofit/>
          </a:bodyPr>
          <a:lstStyle/>
          <a:p>
            <a:pPr marL="0" indent="0" algn="just">
              <a:spcBef>
                <a:spcPts val="0"/>
              </a:spcBef>
              <a:buNone/>
            </a:pPr>
            <a:r>
              <a:rPr lang="en-GB" sz="1400" dirty="0">
                <a:ea typeface="Verdana" panose="020B0604030504040204" pitchFamily="34" charset="0"/>
                <a:cs typeface="Verdana" panose="020B0604030504040204" pitchFamily="34" charset="0"/>
              </a:rPr>
              <a:t>Patients who are eligible for this </a:t>
            </a:r>
            <a:r>
              <a:rPr lang="en-GB" sz="1400" dirty="0" smtClean="0">
                <a:ea typeface="Verdana" panose="020B0604030504040204" pitchFamily="34" charset="0"/>
                <a:cs typeface="Verdana" panose="020B0604030504040204" pitchFamily="34" charset="0"/>
              </a:rPr>
              <a:t>study will </a:t>
            </a:r>
            <a:r>
              <a:rPr lang="en-GB" sz="1400" dirty="0">
                <a:ea typeface="Verdana" panose="020B0604030504040204" pitchFamily="34" charset="0"/>
                <a:cs typeface="Verdana" panose="020B0604030504040204" pitchFamily="34" charset="0"/>
              </a:rPr>
              <a:t>receive 2-4 cycles of platinum doublet neo-adjuvant chemotherapy.  The recommended non-platinum agents are pemetrexed or vinorelbine for non-squamous carcinoma and gemcitabine or vinorelbine for squamous carcinoma. </a:t>
            </a:r>
            <a:endParaRPr lang="en-GB" sz="1400" dirty="0" smtClean="0">
              <a:ea typeface="Verdana" panose="020B0604030504040204" pitchFamily="34" charset="0"/>
              <a:cs typeface="Verdana" panose="020B0604030504040204" pitchFamily="34" charset="0"/>
            </a:endParaRPr>
          </a:p>
          <a:p>
            <a:pPr marL="0" indent="0" algn="just">
              <a:spcBef>
                <a:spcPts val="0"/>
              </a:spcBef>
              <a:buNone/>
            </a:pPr>
            <a:endParaRPr lang="en-GB" sz="1400" dirty="0" smtClean="0">
              <a:ea typeface="Verdana" panose="020B0604030504040204" pitchFamily="34" charset="0"/>
              <a:cs typeface="Verdana" panose="020B0604030504040204" pitchFamily="34" charset="0"/>
            </a:endParaRPr>
          </a:p>
          <a:p>
            <a:pPr marL="0" indent="0" algn="just">
              <a:spcBef>
                <a:spcPts val="0"/>
              </a:spcBef>
              <a:buNone/>
            </a:pPr>
            <a:r>
              <a:rPr lang="en-GB" sz="1400" dirty="0" smtClean="0">
                <a:ea typeface="Verdana" panose="020B0604030504040204" pitchFamily="34" charset="0"/>
                <a:cs typeface="Verdana" panose="020B0604030504040204" pitchFamily="34" charset="0"/>
              </a:rPr>
              <a:t>If </a:t>
            </a:r>
            <a:r>
              <a:rPr lang="en-GB" sz="1400" dirty="0">
                <a:ea typeface="Verdana" panose="020B0604030504040204" pitchFamily="34" charset="0"/>
                <a:cs typeface="Verdana" panose="020B0604030504040204" pitchFamily="34" charset="0"/>
              </a:rPr>
              <a:t>patients fulfil all eligibility criteria they will then be randomised to receive: </a:t>
            </a:r>
            <a:endParaRPr lang="en-GB" sz="1400" dirty="0" smtClean="0">
              <a:ea typeface="Verdana" panose="020B0604030504040204" pitchFamily="34" charset="0"/>
              <a:cs typeface="Verdana" panose="020B0604030504040204" pitchFamily="34" charset="0"/>
            </a:endParaRPr>
          </a:p>
          <a:p>
            <a:pPr marL="0" indent="0" algn="just">
              <a:spcBef>
                <a:spcPts val="0"/>
              </a:spcBef>
              <a:buNone/>
            </a:pPr>
            <a:endParaRPr lang="en-GB" sz="1400" dirty="0">
              <a:ea typeface="Verdana" panose="020B0604030504040204" pitchFamily="34" charset="0"/>
              <a:cs typeface="Verdana" panose="020B0604030504040204" pitchFamily="34" charset="0"/>
            </a:endParaRPr>
          </a:p>
          <a:p>
            <a:pPr marL="0" indent="0" algn="just">
              <a:spcBef>
                <a:spcPts val="0"/>
              </a:spcBef>
              <a:buNone/>
            </a:pPr>
            <a:r>
              <a:rPr lang="en-GB" sz="1400" b="1" dirty="0" smtClean="0">
                <a:ea typeface="Verdana" panose="020B0604030504040204" pitchFamily="34" charset="0"/>
                <a:cs typeface="Verdana" panose="020B0604030504040204" pitchFamily="34" charset="0"/>
              </a:rPr>
              <a:t>Arm </a:t>
            </a:r>
            <a:r>
              <a:rPr lang="en-GB" sz="1400" b="1" dirty="0">
                <a:ea typeface="Verdana" panose="020B0604030504040204" pitchFamily="34" charset="0"/>
                <a:cs typeface="Verdana" panose="020B0604030504040204" pitchFamily="34" charset="0"/>
              </a:rPr>
              <a:t>A</a:t>
            </a:r>
            <a:r>
              <a:rPr lang="en-GB" sz="1400" dirty="0" smtClean="0">
                <a:ea typeface="Verdana" panose="020B0604030504040204" pitchFamily="34" charset="0"/>
                <a:cs typeface="Verdana" panose="020B0604030504040204" pitchFamily="34" charset="0"/>
              </a:rPr>
              <a:t>: </a:t>
            </a:r>
            <a:r>
              <a:rPr lang="en-GB" sz="1400" b="1" dirty="0" smtClean="0">
                <a:ea typeface="Verdana" panose="020B0604030504040204" pitchFamily="34" charset="0"/>
                <a:cs typeface="Verdana" panose="020B0604030504040204" pitchFamily="34" charset="0"/>
              </a:rPr>
              <a:t>STANDARD:  </a:t>
            </a:r>
            <a:r>
              <a:rPr lang="en-GB" sz="1400" dirty="0">
                <a:ea typeface="Verdana" panose="020B0604030504040204" pitchFamily="34" charset="0"/>
                <a:cs typeface="Verdana" panose="020B0604030504040204" pitchFamily="34" charset="0"/>
              </a:rPr>
              <a:t>	</a:t>
            </a:r>
            <a:r>
              <a:rPr lang="en-GB" sz="1400" dirty="0" smtClean="0">
                <a:ea typeface="Verdana" panose="020B0604030504040204" pitchFamily="34" charset="0"/>
                <a:cs typeface="Verdana" panose="020B0604030504040204" pitchFamily="34" charset="0"/>
              </a:rPr>
              <a:t>	55Gy </a:t>
            </a:r>
            <a:r>
              <a:rPr lang="en-GB" sz="1400" dirty="0">
                <a:ea typeface="Verdana" panose="020B0604030504040204" pitchFamily="34" charset="0"/>
                <a:cs typeface="Verdana" panose="020B0604030504040204" pitchFamily="34" charset="0"/>
              </a:rPr>
              <a:t>in 20 fractions over 28 days.</a:t>
            </a:r>
          </a:p>
          <a:p>
            <a:pPr marL="0" indent="0" algn="just">
              <a:spcBef>
                <a:spcPts val="0"/>
              </a:spcBef>
              <a:buNone/>
            </a:pPr>
            <a:r>
              <a:rPr lang="en-GB" sz="1400" dirty="0">
                <a:ea typeface="Verdana" panose="020B0604030504040204" pitchFamily="34" charset="0"/>
                <a:cs typeface="Verdana" panose="020B0604030504040204" pitchFamily="34" charset="0"/>
              </a:rPr>
              <a:t> </a:t>
            </a:r>
          </a:p>
          <a:p>
            <a:pPr marL="0" indent="0" algn="just">
              <a:spcBef>
                <a:spcPts val="0"/>
              </a:spcBef>
              <a:buNone/>
            </a:pPr>
            <a:r>
              <a:rPr lang="en-GB" sz="1400" b="1" dirty="0" smtClean="0">
                <a:ea typeface="Verdana" panose="020B0604030504040204" pitchFamily="34" charset="0"/>
                <a:cs typeface="Verdana" panose="020B0604030504040204" pitchFamily="34" charset="0"/>
              </a:rPr>
              <a:t>Arm </a:t>
            </a:r>
            <a:r>
              <a:rPr lang="en-GB" sz="1400" b="1" dirty="0">
                <a:ea typeface="Verdana" panose="020B0604030504040204" pitchFamily="34" charset="0"/>
                <a:cs typeface="Verdana" panose="020B0604030504040204" pitchFamily="34" charset="0"/>
              </a:rPr>
              <a:t>B: CHART-ED:</a:t>
            </a:r>
            <a:r>
              <a:rPr lang="en-GB" sz="1400" dirty="0">
                <a:ea typeface="Verdana" panose="020B0604030504040204" pitchFamily="34" charset="0"/>
                <a:cs typeface="Verdana" panose="020B0604030504040204" pitchFamily="34" charset="0"/>
              </a:rPr>
              <a:t>	</a:t>
            </a:r>
            <a:r>
              <a:rPr lang="en-GB" sz="1400" dirty="0" smtClean="0">
                <a:ea typeface="Verdana" panose="020B0604030504040204" pitchFamily="34" charset="0"/>
                <a:cs typeface="Verdana" panose="020B0604030504040204" pitchFamily="34" charset="0"/>
              </a:rPr>
              <a:t>	54Gy</a:t>
            </a:r>
            <a:r>
              <a:rPr lang="en-GB" sz="1400" dirty="0">
                <a:ea typeface="Verdana" panose="020B0604030504040204" pitchFamily="34" charset="0"/>
                <a:cs typeface="Verdana" panose="020B0604030504040204" pitchFamily="34" charset="0"/>
              </a:rPr>
              <a:t>, 36 fractions, 12 days then 10.8Gy, 6 fractions (day 15-17).</a:t>
            </a:r>
          </a:p>
          <a:p>
            <a:pPr marL="0" indent="0" algn="just">
              <a:spcBef>
                <a:spcPts val="0"/>
              </a:spcBef>
              <a:buNone/>
            </a:pPr>
            <a:endParaRPr lang="en-GB" sz="1400" dirty="0">
              <a:ea typeface="Verdana" panose="020B0604030504040204" pitchFamily="34" charset="0"/>
              <a:cs typeface="Verdana" panose="020B0604030504040204" pitchFamily="34" charset="0"/>
            </a:endParaRPr>
          </a:p>
          <a:p>
            <a:pPr marL="0" indent="0" algn="just">
              <a:spcBef>
                <a:spcPts val="0"/>
              </a:spcBef>
              <a:buNone/>
            </a:pPr>
            <a:r>
              <a:rPr lang="en-GB" sz="1400" b="1" dirty="0">
                <a:ea typeface="Verdana" panose="020B0604030504040204" pitchFamily="34" charset="0"/>
                <a:cs typeface="Verdana" panose="020B0604030504040204" pitchFamily="34" charset="0"/>
              </a:rPr>
              <a:t>Arm C: IDEAL</a:t>
            </a:r>
            <a:r>
              <a:rPr lang="en-GB" sz="1400" dirty="0">
                <a:ea typeface="Verdana" panose="020B0604030504040204" pitchFamily="34" charset="0"/>
                <a:cs typeface="Verdana" panose="020B0604030504040204" pitchFamily="34" charset="0"/>
              </a:rPr>
              <a:t>: 	</a:t>
            </a:r>
            <a:r>
              <a:rPr lang="en-GB" sz="1400" dirty="0" smtClean="0">
                <a:ea typeface="Verdana" panose="020B0604030504040204" pitchFamily="34" charset="0"/>
                <a:cs typeface="Verdana" panose="020B0604030504040204" pitchFamily="34" charset="0"/>
              </a:rPr>
              <a:t>	Isotoxic </a:t>
            </a:r>
            <a:r>
              <a:rPr lang="en-GB" sz="1400" dirty="0">
                <a:ea typeface="Verdana" panose="020B0604030504040204" pitchFamily="34" charset="0"/>
                <a:cs typeface="Verdana" panose="020B0604030504040204" pitchFamily="34" charset="0"/>
              </a:rPr>
              <a:t>radiotherapy 30 fractions, 5 weeks, prescribed dose </a:t>
            </a:r>
            <a:r>
              <a:rPr lang="en-GB" sz="1400" dirty="0" smtClean="0">
                <a:ea typeface="Verdana" panose="020B0604030504040204" pitchFamily="34" charset="0"/>
                <a:cs typeface="Verdana" panose="020B0604030504040204" pitchFamily="34" charset="0"/>
              </a:rPr>
              <a:t>63-</a:t>
            </a:r>
          </a:p>
          <a:p>
            <a:pPr marL="0" indent="0" algn="just">
              <a:spcBef>
                <a:spcPts val="0"/>
              </a:spcBef>
              <a:buNone/>
            </a:pPr>
            <a:r>
              <a:rPr lang="en-GB" sz="1400" dirty="0">
                <a:ea typeface="Verdana" panose="020B0604030504040204" pitchFamily="34" charset="0"/>
                <a:cs typeface="Verdana" panose="020B0604030504040204" pitchFamily="34" charset="0"/>
              </a:rPr>
              <a:t>	</a:t>
            </a:r>
            <a:r>
              <a:rPr lang="en-GB" sz="1400" dirty="0" smtClean="0">
                <a:ea typeface="Verdana" panose="020B0604030504040204" pitchFamily="34" charset="0"/>
                <a:cs typeface="Verdana" panose="020B0604030504040204" pitchFamily="34" charset="0"/>
              </a:rPr>
              <a:t>		71Gy</a:t>
            </a:r>
            <a:r>
              <a:rPr lang="en-GB" sz="1400" dirty="0">
                <a:ea typeface="Verdana" panose="020B0604030504040204" pitchFamily="34" charset="0"/>
                <a:cs typeface="Verdana" panose="020B0604030504040204" pitchFamily="34" charset="0"/>
              </a:rPr>
              <a:t>, individualised to a maximum dose to 1cc of the oesophagus of </a:t>
            </a:r>
            <a:endParaRPr lang="en-GB" sz="1400" dirty="0" smtClean="0">
              <a:ea typeface="Verdana" panose="020B0604030504040204" pitchFamily="34" charset="0"/>
              <a:cs typeface="Verdana" panose="020B0604030504040204" pitchFamily="34" charset="0"/>
            </a:endParaRPr>
          </a:p>
          <a:p>
            <a:pPr marL="0" indent="0" algn="just">
              <a:spcBef>
                <a:spcPts val="0"/>
              </a:spcBef>
              <a:buNone/>
            </a:pPr>
            <a:r>
              <a:rPr lang="en-GB" sz="1400" dirty="0">
                <a:ea typeface="Verdana" panose="020B0604030504040204" pitchFamily="34" charset="0"/>
                <a:cs typeface="Verdana" panose="020B0604030504040204" pitchFamily="34" charset="0"/>
              </a:rPr>
              <a:t>	</a:t>
            </a:r>
            <a:r>
              <a:rPr lang="en-GB" sz="1400" dirty="0" smtClean="0">
                <a:ea typeface="Verdana" panose="020B0604030504040204" pitchFamily="34" charset="0"/>
                <a:cs typeface="Verdana" panose="020B0604030504040204" pitchFamily="34" charset="0"/>
              </a:rPr>
              <a:t>		65 </a:t>
            </a:r>
            <a:r>
              <a:rPr lang="en-GB" sz="1400" dirty="0">
                <a:ea typeface="Verdana" panose="020B0604030504040204" pitchFamily="34" charset="0"/>
                <a:cs typeface="Verdana" panose="020B0604030504040204" pitchFamily="34" charset="0"/>
              </a:rPr>
              <a:t>Gy and defined constraints for lung, heart and brachial plexus. </a:t>
            </a:r>
            <a:endParaRPr lang="en-GB" sz="1400" dirty="0" smtClean="0">
              <a:ea typeface="Verdana" panose="020B0604030504040204" pitchFamily="34" charset="0"/>
              <a:cs typeface="Verdana" panose="020B0604030504040204" pitchFamily="34" charset="0"/>
            </a:endParaRPr>
          </a:p>
          <a:p>
            <a:pPr marL="0" indent="0" algn="just">
              <a:spcBef>
                <a:spcPts val="0"/>
              </a:spcBef>
              <a:buNone/>
            </a:pPr>
            <a:r>
              <a:rPr lang="en-GB" sz="1400" dirty="0">
                <a:ea typeface="Verdana" panose="020B0604030504040204" pitchFamily="34" charset="0"/>
                <a:cs typeface="Verdana" panose="020B0604030504040204" pitchFamily="34" charset="0"/>
              </a:rPr>
              <a:t>	</a:t>
            </a:r>
            <a:r>
              <a:rPr lang="en-GB" sz="1400" dirty="0" smtClean="0">
                <a:ea typeface="Verdana" panose="020B0604030504040204" pitchFamily="34" charset="0"/>
                <a:cs typeface="Verdana" panose="020B0604030504040204" pitchFamily="34" charset="0"/>
              </a:rPr>
              <a:t>		Fractionation </a:t>
            </a:r>
            <a:r>
              <a:rPr lang="en-GB" sz="1400" dirty="0">
                <a:ea typeface="Verdana" panose="020B0604030504040204" pitchFamily="34" charset="0"/>
                <a:cs typeface="Verdana" panose="020B0604030504040204" pitchFamily="34" charset="0"/>
              </a:rPr>
              <a:t>is once a day for 4 days a week and twice daily on 1 </a:t>
            </a:r>
            <a:endParaRPr lang="en-GB" sz="1400" dirty="0" smtClean="0">
              <a:ea typeface="Verdana" panose="020B0604030504040204" pitchFamily="34" charset="0"/>
              <a:cs typeface="Verdana" panose="020B0604030504040204" pitchFamily="34" charset="0"/>
            </a:endParaRPr>
          </a:p>
          <a:p>
            <a:pPr marL="0" indent="0" algn="just">
              <a:spcBef>
                <a:spcPts val="0"/>
              </a:spcBef>
              <a:buNone/>
            </a:pPr>
            <a:r>
              <a:rPr lang="en-GB" sz="1400" dirty="0">
                <a:ea typeface="Verdana" panose="020B0604030504040204" pitchFamily="34" charset="0"/>
                <a:cs typeface="Verdana" panose="020B0604030504040204" pitchFamily="34" charset="0"/>
              </a:rPr>
              <a:t>	</a:t>
            </a:r>
            <a:r>
              <a:rPr lang="en-GB" sz="1400" dirty="0" smtClean="0">
                <a:ea typeface="Verdana" panose="020B0604030504040204" pitchFamily="34" charset="0"/>
                <a:cs typeface="Verdana" panose="020B0604030504040204" pitchFamily="34" charset="0"/>
              </a:rPr>
              <a:t>		day </a:t>
            </a:r>
            <a:r>
              <a:rPr lang="en-GB" sz="1400" dirty="0">
                <a:ea typeface="Verdana" panose="020B0604030504040204" pitchFamily="34" charset="0"/>
                <a:cs typeface="Verdana" panose="020B0604030504040204" pitchFamily="34" charset="0"/>
              </a:rPr>
              <a:t>a week.</a:t>
            </a:r>
          </a:p>
          <a:p>
            <a:pPr algn="just">
              <a:spcBef>
                <a:spcPts val="0"/>
              </a:spcBef>
            </a:pPr>
            <a:endParaRPr lang="en-GB" sz="1400" dirty="0">
              <a:ea typeface="Verdana" panose="020B0604030504040204" pitchFamily="34" charset="0"/>
              <a:cs typeface="Verdana" panose="020B0604030504040204" pitchFamily="34" charset="0"/>
            </a:endParaRPr>
          </a:p>
          <a:p>
            <a:pPr marL="0" indent="0" algn="just">
              <a:spcBef>
                <a:spcPts val="0"/>
              </a:spcBef>
              <a:buNone/>
            </a:pPr>
            <a:r>
              <a:rPr lang="en-GB" sz="1400" b="1" dirty="0">
                <a:ea typeface="Verdana" panose="020B0604030504040204" pitchFamily="34" charset="0"/>
                <a:cs typeface="Verdana" panose="020B0604030504040204" pitchFamily="34" charset="0"/>
              </a:rPr>
              <a:t>Arm  D: I-START:</a:t>
            </a:r>
            <a:r>
              <a:rPr lang="en-GB" sz="1400" dirty="0">
                <a:ea typeface="Verdana" panose="020B0604030504040204" pitchFamily="34" charset="0"/>
                <a:cs typeface="Verdana" panose="020B0604030504040204" pitchFamily="34" charset="0"/>
              </a:rPr>
              <a:t> 	</a:t>
            </a:r>
            <a:r>
              <a:rPr lang="en-GB" sz="1400" dirty="0" smtClean="0">
                <a:ea typeface="Verdana" panose="020B0604030504040204" pitchFamily="34" charset="0"/>
                <a:cs typeface="Verdana" panose="020B0604030504040204" pitchFamily="34" charset="0"/>
              </a:rPr>
              <a:t>	Isotoxic </a:t>
            </a:r>
            <a:r>
              <a:rPr lang="en-GB" sz="1400" dirty="0">
                <a:ea typeface="Verdana" panose="020B0604030504040204" pitchFamily="34" charset="0"/>
                <a:cs typeface="Verdana" panose="020B0604030504040204" pitchFamily="34" charset="0"/>
              </a:rPr>
              <a:t>radiotherapy 20 fractions, 4 weeks total dose of 55 – 65 Gy.</a:t>
            </a:r>
          </a:p>
          <a:p>
            <a:pPr marL="0" indent="0" algn="just">
              <a:spcBef>
                <a:spcPts val="0"/>
              </a:spcBef>
              <a:buNone/>
            </a:pPr>
            <a:r>
              <a:rPr lang="en-GB" sz="1400" b="1" dirty="0">
                <a:ea typeface="Verdana" panose="020B0604030504040204" pitchFamily="34" charset="0"/>
                <a:cs typeface="Verdana" panose="020B0604030504040204" pitchFamily="34" charset="0"/>
              </a:rPr>
              <a:t> </a:t>
            </a:r>
            <a:endParaRPr lang="en-GB" sz="1400" dirty="0">
              <a:ea typeface="Verdana" panose="020B0604030504040204" pitchFamily="34" charset="0"/>
              <a:cs typeface="Verdana" panose="020B0604030504040204" pitchFamily="34" charset="0"/>
            </a:endParaRPr>
          </a:p>
          <a:p>
            <a:pPr marL="0" indent="0" algn="just">
              <a:spcBef>
                <a:spcPts val="0"/>
              </a:spcBef>
              <a:buNone/>
            </a:pPr>
            <a:r>
              <a:rPr lang="en-GB" sz="1400" b="1" dirty="0">
                <a:ea typeface="Verdana" panose="020B0604030504040204" pitchFamily="34" charset="0"/>
                <a:cs typeface="Verdana" panose="020B0604030504040204" pitchFamily="34" charset="0"/>
              </a:rPr>
              <a:t>Arm E</a:t>
            </a:r>
            <a:r>
              <a:rPr lang="en-GB" sz="1400" dirty="0">
                <a:ea typeface="Verdana" panose="020B0604030504040204" pitchFamily="34" charset="0"/>
                <a:cs typeface="Verdana" panose="020B0604030504040204" pitchFamily="34" charset="0"/>
              </a:rPr>
              <a:t>: </a:t>
            </a:r>
            <a:r>
              <a:rPr lang="en-GB" sz="1400" b="1" dirty="0">
                <a:ea typeface="Verdana" panose="020B0604030504040204" pitchFamily="34" charset="0"/>
                <a:cs typeface="Verdana" panose="020B0604030504040204" pitchFamily="34" charset="0"/>
              </a:rPr>
              <a:t>Isotoxic IMRT:  	</a:t>
            </a:r>
            <a:r>
              <a:rPr lang="en-GB" sz="1400" b="1" dirty="0" smtClean="0">
                <a:ea typeface="Verdana" panose="020B0604030504040204" pitchFamily="34" charset="0"/>
                <a:cs typeface="Verdana" panose="020B0604030504040204" pitchFamily="34" charset="0"/>
              </a:rPr>
              <a:t>	</a:t>
            </a:r>
            <a:r>
              <a:rPr lang="en-GB" sz="1400" dirty="0" smtClean="0">
                <a:ea typeface="Verdana" panose="020B0604030504040204" pitchFamily="34" charset="0"/>
                <a:cs typeface="Verdana" panose="020B0604030504040204" pitchFamily="34" charset="0"/>
              </a:rPr>
              <a:t>Isotoxic </a:t>
            </a:r>
            <a:r>
              <a:rPr lang="en-GB" sz="1400" dirty="0">
                <a:ea typeface="Verdana" panose="020B0604030504040204" pitchFamily="34" charset="0"/>
                <a:cs typeface="Verdana" panose="020B0604030504040204" pitchFamily="34" charset="0"/>
              </a:rPr>
              <a:t>regime IMRT, individualised dose escalation based mean </a:t>
            </a:r>
            <a:r>
              <a:rPr lang="en-GB" sz="1400" dirty="0" smtClean="0">
                <a:ea typeface="Verdana" panose="020B0604030504040204" pitchFamily="34" charset="0"/>
                <a:cs typeface="Verdana" panose="020B0604030504040204" pitchFamily="34" charset="0"/>
              </a:rPr>
              <a:t>			lung</a:t>
            </a:r>
            <a:r>
              <a:rPr lang="en-GB" sz="1400" dirty="0">
                <a:ea typeface="Verdana" panose="020B0604030504040204" pitchFamily="34" charset="0"/>
                <a:cs typeface="Verdana" panose="020B0604030504040204" pitchFamily="34" charset="0"/>
              </a:rPr>
              <a:t>, spinal cord and brachial plexus dose to a maximum </a:t>
            </a:r>
            <a:r>
              <a:rPr lang="en-GB" sz="1400" dirty="0" smtClean="0">
                <a:ea typeface="Verdana" panose="020B0604030504040204" pitchFamily="34" charset="0"/>
                <a:cs typeface="Verdana" panose="020B0604030504040204" pitchFamily="34" charset="0"/>
              </a:rPr>
              <a:t>79.2Gy </a:t>
            </a:r>
          </a:p>
          <a:p>
            <a:pPr marL="0" indent="0" algn="just">
              <a:spcBef>
                <a:spcPts val="0"/>
              </a:spcBef>
              <a:buNone/>
            </a:pPr>
            <a:r>
              <a:rPr lang="en-GB" sz="1400" dirty="0">
                <a:ea typeface="Verdana" panose="020B0604030504040204" pitchFamily="34" charset="0"/>
                <a:cs typeface="Verdana" panose="020B0604030504040204" pitchFamily="34" charset="0"/>
              </a:rPr>
              <a:t>	</a:t>
            </a:r>
            <a:r>
              <a:rPr lang="en-GB" sz="1400" dirty="0" smtClean="0">
                <a:ea typeface="Verdana" panose="020B0604030504040204" pitchFamily="34" charset="0"/>
                <a:cs typeface="Verdana" panose="020B0604030504040204" pitchFamily="34" charset="0"/>
              </a:rPr>
              <a:t>		in </a:t>
            </a:r>
            <a:r>
              <a:rPr lang="en-GB" sz="1400" dirty="0">
                <a:ea typeface="Verdana" panose="020B0604030504040204" pitchFamily="34" charset="0"/>
                <a:cs typeface="Verdana" panose="020B0604030504040204" pitchFamily="34" charset="0"/>
              </a:rPr>
              <a:t>1.8Gy BD over 4 weeks. </a:t>
            </a:r>
          </a:p>
          <a:p>
            <a:pPr marL="0" indent="0" algn="just">
              <a:spcBef>
                <a:spcPts val="0"/>
              </a:spcBef>
              <a:buNone/>
            </a:pPr>
            <a:r>
              <a:rPr lang="en-GB" sz="1400" dirty="0">
                <a:ea typeface="Verdana" panose="020B0604030504040204" pitchFamily="34" charset="0"/>
                <a:cs typeface="Verdana" panose="020B0604030504040204" pitchFamily="34" charset="0"/>
              </a:rPr>
              <a:t> </a:t>
            </a:r>
          </a:p>
          <a:p>
            <a:pPr marL="0" indent="0" algn="ctr">
              <a:spcBef>
                <a:spcPts val="0"/>
              </a:spcBef>
              <a:buNone/>
            </a:pPr>
            <a:r>
              <a:rPr lang="en-GB" sz="1600" dirty="0">
                <a:solidFill>
                  <a:srgbClr val="FF0000"/>
                </a:solidFill>
                <a:ea typeface="Verdana" panose="020B0604030504040204" pitchFamily="34" charset="0"/>
                <a:cs typeface="Verdana" panose="020B0604030504040204" pitchFamily="34" charset="0"/>
              </a:rPr>
              <a:t>Treatment should commence within 28 days of last chemotherapy </a:t>
            </a:r>
            <a:r>
              <a:rPr lang="en-GB" sz="1600" dirty="0" smtClean="0">
                <a:solidFill>
                  <a:srgbClr val="FF0000"/>
                </a:solidFill>
                <a:ea typeface="Verdana" panose="020B0604030504040204" pitchFamily="34" charset="0"/>
                <a:cs typeface="Verdana" panose="020B0604030504040204" pitchFamily="34" charset="0"/>
              </a:rPr>
              <a:t>administration, </a:t>
            </a:r>
            <a:r>
              <a:rPr lang="en-GB" sz="1600" dirty="0">
                <a:solidFill>
                  <a:srgbClr val="FF0000"/>
                </a:solidFill>
                <a:ea typeface="Verdana" panose="020B0604030504040204" pitchFamily="34" charset="0"/>
                <a:cs typeface="Verdana" panose="020B0604030504040204" pitchFamily="34" charset="0"/>
              </a:rPr>
              <a:t>with a minimum of 21 days if gemcitabine has been used.</a:t>
            </a:r>
          </a:p>
          <a:p>
            <a:pPr marL="0" indent="0">
              <a:buNone/>
            </a:pPr>
            <a:endParaRPr lang="en-GB" sz="1400" dirty="0">
              <a:latin typeface="Verdana" panose="020B0604030504040204" pitchFamily="34" charset="0"/>
              <a:ea typeface="Verdana" panose="020B0604030504040204" pitchFamily="34" charset="0"/>
              <a:cs typeface="Verdana" panose="020B0604030504040204" pitchFamily="34" charset="0"/>
            </a:endParaRPr>
          </a:p>
          <a:p>
            <a:endParaRPr lang="en-GB" sz="14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2212540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7030A0"/>
                </a:solidFill>
              </a:rPr>
              <a:t>RECIST Reporting Requirements</a:t>
            </a:r>
            <a:endParaRPr lang="en-GB" sz="3600" dirty="0">
              <a:solidFill>
                <a:srgbClr val="7030A0"/>
              </a:solidFill>
            </a:endParaRPr>
          </a:p>
        </p:txBody>
      </p:sp>
      <p:sp>
        <p:nvSpPr>
          <p:cNvPr id="3" name="Content Placeholder 2"/>
          <p:cNvSpPr>
            <a:spLocks noGrp="1"/>
          </p:cNvSpPr>
          <p:nvPr>
            <p:ph idx="1"/>
          </p:nvPr>
        </p:nvSpPr>
        <p:spPr>
          <a:xfrm>
            <a:off x="457200" y="1371600"/>
            <a:ext cx="8229600" cy="4525963"/>
          </a:xfrm>
        </p:spPr>
        <p:txBody>
          <a:bodyPr>
            <a:normAutofit lnSpcReduction="10000"/>
          </a:bodyPr>
          <a:lstStyle/>
          <a:p>
            <a:pPr marL="0" indent="0">
              <a:buNone/>
            </a:pPr>
            <a:r>
              <a:rPr lang="en-US" sz="1800" dirty="0"/>
              <a:t>Disease evaluation will be performed according to RECIST 1.1. </a:t>
            </a:r>
          </a:p>
          <a:p>
            <a:pPr marL="0" indent="0">
              <a:buNone/>
            </a:pPr>
            <a:r>
              <a:rPr lang="en-US" sz="1400" i="1" dirty="0" smtClean="0">
                <a:solidFill>
                  <a:schemeClr val="bg1">
                    <a:lumMod val="50000"/>
                  </a:schemeClr>
                </a:solidFill>
              </a:rPr>
              <a:t>(</a:t>
            </a:r>
            <a:r>
              <a:rPr lang="en-GB" sz="1400" i="1" dirty="0" smtClean="0">
                <a:solidFill>
                  <a:schemeClr val="bg1">
                    <a:lumMod val="50000"/>
                  </a:schemeClr>
                </a:solidFill>
              </a:rPr>
              <a:t>Please </a:t>
            </a:r>
            <a:r>
              <a:rPr lang="en-GB" sz="1400" i="1" dirty="0">
                <a:solidFill>
                  <a:schemeClr val="bg1">
                    <a:lumMod val="50000"/>
                  </a:schemeClr>
                </a:solidFill>
              </a:rPr>
              <a:t>go to the following website to access RECIST Version 1.1, January 2009:</a:t>
            </a:r>
          </a:p>
          <a:p>
            <a:pPr marL="0" indent="0">
              <a:buNone/>
            </a:pPr>
            <a:r>
              <a:rPr lang="en-GB" sz="1400" i="1" u="sng" dirty="0" smtClean="0">
                <a:solidFill>
                  <a:schemeClr val="bg1">
                    <a:lumMod val="50000"/>
                  </a:schemeClr>
                </a:solidFill>
                <a:hlinkClick r:id="rId2"/>
              </a:rPr>
              <a:t>http</a:t>
            </a:r>
            <a:r>
              <a:rPr lang="en-GB" sz="1400" i="1" u="sng" dirty="0">
                <a:solidFill>
                  <a:schemeClr val="bg1">
                    <a:lumMod val="50000"/>
                  </a:schemeClr>
                </a:solidFill>
                <a:hlinkClick r:id="rId2"/>
              </a:rPr>
              <a:t>://www.eortc.be/recist/documents/RECISTGuidelines.pdf</a:t>
            </a:r>
            <a:r>
              <a:rPr lang="en-GB" sz="1400" i="1" dirty="0">
                <a:solidFill>
                  <a:schemeClr val="bg1">
                    <a:lumMod val="50000"/>
                  </a:schemeClr>
                </a:solidFill>
              </a:rPr>
              <a:t> </a:t>
            </a:r>
            <a:r>
              <a:rPr lang="en-GB" sz="1400" i="1" dirty="0" smtClean="0">
                <a:solidFill>
                  <a:schemeClr val="bg1">
                    <a:lumMod val="50000"/>
                  </a:schemeClr>
                </a:solidFill>
              </a:rPr>
              <a:t>)</a:t>
            </a:r>
          </a:p>
          <a:p>
            <a:pPr marL="0" indent="0">
              <a:buNone/>
            </a:pPr>
            <a:endParaRPr lang="en-GB" sz="1400" i="1" dirty="0">
              <a:solidFill>
                <a:schemeClr val="bg1">
                  <a:lumMod val="50000"/>
                </a:schemeClr>
              </a:solidFill>
            </a:endParaRPr>
          </a:p>
          <a:p>
            <a:pPr>
              <a:buClr>
                <a:srgbClr val="7030A0"/>
              </a:buClr>
              <a:buFont typeface="Wingdings" panose="05000000000000000000" pitchFamily="2" charset="2"/>
              <a:buChar char="§"/>
            </a:pPr>
            <a:r>
              <a:rPr lang="en-US" sz="1800" dirty="0" smtClean="0"/>
              <a:t>All </a:t>
            </a:r>
            <a:r>
              <a:rPr lang="en-US" sz="1800" dirty="0"/>
              <a:t>patients will undergo baseline evaluation tumour assessment with a CT thorax and upper </a:t>
            </a:r>
            <a:r>
              <a:rPr lang="en-US" sz="1800" dirty="0" smtClean="0"/>
              <a:t>abdomen. </a:t>
            </a:r>
            <a:r>
              <a:rPr lang="en-US" sz="1800" dirty="0"/>
              <a:t>The same imaging modalities should be used for the duration of the trial. </a:t>
            </a:r>
            <a:endParaRPr lang="en-US" sz="1800" dirty="0" smtClean="0"/>
          </a:p>
          <a:p>
            <a:pPr>
              <a:buClr>
                <a:srgbClr val="7030A0"/>
              </a:buClr>
              <a:buFont typeface="Wingdings" panose="05000000000000000000" pitchFamily="2" charset="2"/>
              <a:buChar char="§"/>
            </a:pPr>
            <a:r>
              <a:rPr lang="en-GB" altLang="en-US" sz="1800" dirty="0" smtClean="0">
                <a:latin typeface="Calibri" pitchFamily="34" charset="0"/>
                <a:ea typeface="Calibri" pitchFamily="34" charset="0"/>
                <a:cs typeface="Calibri" pitchFamily="34" charset="0"/>
              </a:rPr>
              <a:t>All </a:t>
            </a:r>
            <a:r>
              <a:rPr lang="en-GB" altLang="en-US" sz="1800" dirty="0">
                <a:latin typeface="Calibri" pitchFamily="34" charset="0"/>
                <a:ea typeface="Calibri" pitchFamily="34" charset="0"/>
                <a:cs typeface="Calibri" pitchFamily="34" charset="0"/>
              </a:rPr>
              <a:t>radiological investigations must be reported as per protocol / RECIST version 1.1</a:t>
            </a:r>
            <a:r>
              <a:rPr lang="en-GB" altLang="en-US" sz="1800" dirty="0" smtClean="0">
                <a:latin typeface="Calibri" pitchFamily="34" charset="0"/>
                <a:ea typeface="Calibri" pitchFamily="34" charset="0"/>
                <a:cs typeface="Calibri" pitchFamily="34" charset="0"/>
              </a:rPr>
              <a:t>. </a:t>
            </a:r>
            <a:endParaRPr lang="en-GB" altLang="en-US" sz="1800" dirty="0">
              <a:latin typeface="Calibri" pitchFamily="34" charset="0"/>
              <a:ea typeface="Calibri" pitchFamily="34" charset="0"/>
              <a:cs typeface="Calibri" pitchFamily="34" charset="0"/>
            </a:endParaRPr>
          </a:p>
          <a:p>
            <a:pPr algn="just">
              <a:lnSpc>
                <a:spcPct val="90000"/>
              </a:lnSpc>
              <a:buClr>
                <a:srgbClr val="7030A0"/>
              </a:buClr>
              <a:buFont typeface="Wingdings" panose="05000000000000000000" pitchFamily="2" charset="2"/>
              <a:buChar char="§"/>
            </a:pPr>
            <a:endParaRPr lang="en-GB" altLang="en-US" sz="1800" dirty="0">
              <a:latin typeface="Calibri" pitchFamily="34" charset="0"/>
              <a:ea typeface="Calibri" pitchFamily="34" charset="0"/>
              <a:cs typeface="Calibri" pitchFamily="34" charset="0"/>
            </a:endParaRPr>
          </a:p>
          <a:p>
            <a:pPr algn="just">
              <a:lnSpc>
                <a:spcPct val="90000"/>
              </a:lnSpc>
              <a:buClr>
                <a:srgbClr val="7030A0"/>
              </a:buClr>
              <a:buFont typeface="Wingdings" panose="05000000000000000000" pitchFamily="2" charset="2"/>
              <a:buChar char="§"/>
            </a:pPr>
            <a:r>
              <a:rPr lang="en-GB" altLang="en-US" sz="1800" dirty="0">
                <a:latin typeface="Calibri" pitchFamily="34" charset="0"/>
                <a:ea typeface="Calibri" pitchFamily="34" charset="0"/>
                <a:cs typeface="Calibri" pitchFamily="34" charset="0"/>
              </a:rPr>
              <a:t>Source documentation of this must be available for review if the original report has had to be supplemented to bring it in line with protocol </a:t>
            </a:r>
            <a:r>
              <a:rPr lang="en-GB" altLang="en-US" sz="1800" dirty="0" smtClean="0">
                <a:latin typeface="Calibri" pitchFamily="34" charset="0"/>
                <a:ea typeface="Calibri" pitchFamily="34" charset="0"/>
                <a:cs typeface="Calibri" pitchFamily="34" charset="0"/>
              </a:rPr>
              <a:t>requirements</a:t>
            </a:r>
            <a:endParaRPr lang="en-GB" altLang="en-US" sz="1800" dirty="0">
              <a:latin typeface="Calibri" pitchFamily="34" charset="0"/>
              <a:ea typeface="Calibri" pitchFamily="34" charset="0"/>
              <a:cs typeface="Calibri" pitchFamily="34" charset="0"/>
            </a:endParaRPr>
          </a:p>
          <a:p>
            <a:pPr algn="just">
              <a:lnSpc>
                <a:spcPct val="90000"/>
              </a:lnSpc>
              <a:buClr>
                <a:srgbClr val="7030A0"/>
              </a:buClr>
              <a:buFont typeface="Wingdings" panose="05000000000000000000" pitchFamily="2" charset="2"/>
              <a:buChar char="§"/>
            </a:pPr>
            <a:endParaRPr lang="en-GB" altLang="en-US" sz="1800" dirty="0">
              <a:latin typeface="Calibri" pitchFamily="34" charset="0"/>
              <a:ea typeface="Calibri" pitchFamily="34" charset="0"/>
              <a:cs typeface="Calibri" pitchFamily="34" charset="0"/>
            </a:endParaRPr>
          </a:p>
          <a:p>
            <a:pPr algn="just">
              <a:lnSpc>
                <a:spcPct val="90000"/>
              </a:lnSpc>
              <a:buClr>
                <a:srgbClr val="7030A0"/>
              </a:buClr>
              <a:buFont typeface="Wingdings" panose="05000000000000000000" pitchFamily="2" charset="2"/>
              <a:buChar char="§"/>
            </a:pPr>
            <a:r>
              <a:rPr lang="en-GB" altLang="en-US" sz="1800" dirty="0">
                <a:latin typeface="Calibri" pitchFamily="34" charset="0"/>
                <a:ea typeface="Calibri" pitchFamily="34" charset="0"/>
                <a:cs typeface="Calibri" pitchFamily="34" charset="0"/>
              </a:rPr>
              <a:t>CRUK CTU, Glasgow have produced a worksheet to assist with the documentation of study specific reporting and will make this available to any participating site upon request to the study monitor</a:t>
            </a:r>
          </a:p>
          <a:p>
            <a:endParaRPr lang="en-GB" sz="1800" i="1" dirty="0">
              <a:solidFill>
                <a:srgbClr val="FF0000"/>
              </a:solidFill>
            </a:endParaRPr>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827919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7030A0"/>
                </a:solidFill>
                <a:ea typeface="Verdana" panose="020B0604030504040204" pitchFamily="34" charset="0"/>
                <a:cs typeface="Verdana" panose="020B0604030504040204" pitchFamily="34" charset="0"/>
              </a:rPr>
              <a:t>Process for notification of protocol </a:t>
            </a:r>
            <a:br>
              <a:rPr lang="en-GB" sz="2800" dirty="0" smtClean="0">
                <a:solidFill>
                  <a:srgbClr val="7030A0"/>
                </a:solidFill>
                <a:ea typeface="Verdana" panose="020B0604030504040204" pitchFamily="34" charset="0"/>
                <a:cs typeface="Verdana" panose="020B0604030504040204" pitchFamily="34" charset="0"/>
              </a:rPr>
            </a:br>
            <a:r>
              <a:rPr lang="en-GB" sz="2800" dirty="0" smtClean="0">
                <a:solidFill>
                  <a:srgbClr val="7030A0"/>
                </a:solidFill>
                <a:ea typeface="Verdana" panose="020B0604030504040204" pitchFamily="34" charset="0"/>
                <a:cs typeface="Verdana" panose="020B0604030504040204" pitchFamily="34" charset="0"/>
              </a:rPr>
              <a:t>deviations by sites</a:t>
            </a:r>
            <a:endParaRPr lang="en-GB" sz="2800" dirty="0">
              <a:solidFill>
                <a:srgbClr val="7030A0"/>
              </a:solidFill>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a:bodyPr>
          <a:lstStyle/>
          <a:p>
            <a:pPr>
              <a:buClr>
                <a:srgbClr val="7030A0"/>
              </a:buClr>
              <a:buFont typeface="Wingdings" panose="05000000000000000000" pitchFamily="2" charset="2"/>
              <a:buChar char="§"/>
            </a:pPr>
            <a:r>
              <a:rPr lang="en-GB" sz="1600" dirty="0" smtClean="0">
                <a:ea typeface="Verdana" panose="020B0604030504040204" pitchFamily="34" charset="0"/>
                <a:cs typeface="Verdana" panose="020B0604030504040204" pitchFamily="34" charset="0"/>
              </a:rPr>
              <a:t>All participating sites </a:t>
            </a:r>
            <a:r>
              <a:rPr lang="en-GB" sz="1600" dirty="0">
                <a:ea typeface="Verdana" panose="020B0604030504040204" pitchFamily="34" charset="0"/>
                <a:cs typeface="Verdana" panose="020B0604030504040204" pitchFamily="34" charset="0"/>
              </a:rPr>
              <a:t>must notify the </a:t>
            </a:r>
            <a:r>
              <a:rPr lang="en-GB" sz="1600" dirty="0" smtClean="0">
                <a:ea typeface="Verdana" panose="020B0604030504040204" pitchFamily="34" charset="0"/>
                <a:cs typeface="Verdana" panose="020B0604030504040204" pitchFamily="34" charset="0"/>
              </a:rPr>
              <a:t>Sponsor </a:t>
            </a:r>
            <a:r>
              <a:rPr lang="en-GB" sz="1600" dirty="0">
                <a:ea typeface="Verdana" panose="020B0604030504040204" pitchFamily="34" charset="0"/>
                <a:cs typeface="Verdana" panose="020B0604030504040204" pitchFamily="34" charset="0"/>
              </a:rPr>
              <a:t>(via CRUK CTU) of all deviations from the protocol or GCP </a:t>
            </a:r>
            <a:r>
              <a:rPr lang="en-GB" sz="1600" dirty="0" smtClean="0">
                <a:ea typeface="Verdana" panose="020B0604030504040204" pitchFamily="34" charset="0"/>
                <a:cs typeface="Verdana" panose="020B0604030504040204" pitchFamily="34" charset="0"/>
              </a:rPr>
              <a:t>immediately</a:t>
            </a:r>
          </a:p>
          <a:p>
            <a:pPr>
              <a:buClr>
                <a:srgbClr val="7030A0"/>
              </a:buClr>
              <a:buFont typeface="Wingdings" panose="05000000000000000000" pitchFamily="2" charset="2"/>
              <a:buChar char="§"/>
            </a:pPr>
            <a:endParaRPr lang="en-GB" sz="1600" dirty="0" smtClean="0">
              <a:ea typeface="Verdana" panose="020B0604030504040204" pitchFamily="34" charset="0"/>
              <a:cs typeface="Verdana" panose="020B0604030504040204" pitchFamily="34" charset="0"/>
            </a:endParaRPr>
          </a:p>
          <a:p>
            <a:pPr>
              <a:buClr>
                <a:srgbClr val="7030A0"/>
              </a:buClr>
              <a:buFont typeface="Wingdings" panose="05000000000000000000" pitchFamily="2" charset="2"/>
              <a:buChar char="§"/>
            </a:pPr>
            <a:r>
              <a:rPr lang="en-GB" sz="1600" dirty="0" smtClean="0">
                <a:ea typeface="Verdana" panose="020B0604030504040204" pitchFamily="34" charset="0"/>
                <a:cs typeface="Verdana" panose="020B0604030504040204" pitchFamily="34" charset="0"/>
              </a:rPr>
              <a:t>The Sponsor </a:t>
            </a:r>
            <a:r>
              <a:rPr lang="en-GB" sz="1600" dirty="0">
                <a:ea typeface="Verdana" panose="020B0604030504040204" pitchFamily="34" charset="0"/>
                <a:cs typeface="Verdana" panose="020B0604030504040204" pitchFamily="34" charset="0"/>
              </a:rPr>
              <a:t>requires a report on the incident(s) and </a:t>
            </a:r>
            <a:r>
              <a:rPr lang="en-GB" sz="1600" dirty="0" smtClean="0">
                <a:ea typeface="Verdana" panose="020B0604030504040204" pitchFamily="34" charset="0"/>
                <a:cs typeface="Verdana" panose="020B0604030504040204" pitchFamily="34" charset="0"/>
              </a:rPr>
              <a:t>a protocol deviation </a:t>
            </a:r>
            <a:r>
              <a:rPr lang="en-GB" sz="1600" dirty="0">
                <a:ea typeface="Verdana" panose="020B0604030504040204" pitchFamily="34" charset="0"/>
                <a:cs typeface="Verdana" panose="020B0604030504040204" pitchFamily="34" charset="0"/>
              </a:rPr>
              <a:t>form will be provided during site </a:t>
            </a:r>
            <a:r>
              <a:rPr lang="en-GB" sz="1600" dirty="0" smtClean="0">
                <a:ea typeface="Verdana" panose="020B0604030504040204" pitchFamily="34" charset="0"/>
                <a:cs typeface="Verdana" panose="020B0604030504040204" pitchFamily="34" charset="0"/>
              </a:rPr>
              <a:t>initiation which should be used for informing of protocol deviations</a:t>
            </a:r>
          </a:p>
          <a:p>
            <a:pPr>
              <a:buClr>
                <a:srgbClr val="7030A0"/>
              </a:buClr>
              <a:buFont typeface="Wingdings" panose="05000000000000000000" pitchFamily="2" charset="2"/>
              <a:buChar char="§"/>
            </a:pPr>
            <a:endParaRPr lang="en-GB" sz="1600" dirty="0">
              <a:ea typeface="Verdana" panose="020B0604030504040204" pitchFamily="34" charset="0"/>
              <a:cs typeface="Verdana" panose="020B0604030504040204" pitchFamily="34" charset="0"/>
            </a:endParaRPr>
          </a:p>
          <a:p>
            <a:pPr>
              <a:buClr>
                <a:srgbClr val="7030A0"/>
              </a:buClr>
              <a:buFont typeface="Wingdings" panose="05000000000000000000" pitchFamily="2" charset="2"/>
              <a:buChar char="§"/>
            </a:pPr>
            <a:r>
              <a:rPr lang="en-GB" sz="1600" dirty="0" smtClean="0">
                <a:ea typeface="Verdana" panose="020B0604030504040204" pitchFamily="34" charset="0"/>
                <a:cs typeface="Verdana" panose="020B0604030504040204" pitchFamily="34" charset="0"/>
              </a:rPr>
              <a:t> </a:t>
            </a:r>
            <a:r>
              <a:rPr lang="en-GB" sz="1600" dirty="0">
                <a:ea typeface="Verdana" panose="020B0604030504040204" pitchFamily="34" charset="0"/>
                <a:cs typeface="Verdana" panose="020B0604030504040204" pitchFamily="34" charset="0"/>
              </a:rPr>
              <a:t>If site staff are unsure whether a certain occurrence constitutes a deviation from the protocol or GCP, the CRUK CTU trial team and </a:t>
            </a:r>
            <a:r>
              <a:rPr lang="en-GB" sz="1600" dirty="0" smtClean="0">
                <a:ea typeface="Verdana" panose="020B0604030504040204" pitchFamily="34" charset="0"/>
                <a:cs typeface="Verdana" panose="020B0604030504040204" pitchFamily="34" charset="0"/>
              </a:rPr>
              <a:t>Sponsor </a:t>
            </a:r>
            <a:r>
              <a:rPr lang="en-GB" sz="1600" dirty="0">
                <a:ea typeface="Verdana" panose="020B0604030504040204" pitchFamily="34" charset="0"/>
                <a:cs typeface="Verdana" panose="020B0604030504040204" pitchFamily="34" charset="0"/>
              </a:rPr>
              <a:t>can be contacted immediately to discuss. The </a:t>
            </a:r>
            <a:r>
              <a:rPr lang="en-GB" sz="1600" dirty="0" smtClean="0">
                <a:ea typeface="Verdana" panose="020B0604030504040204" pitchFamily="34" charset="0"/>
                <a:cs typeface="Verdana" panose="020B0604030504040204" pitchFamily="34" charset="0"/>
              </a:rPr>
              <a:t>Sponsor </a:t>
            </a:r>
            <a:r>
              <a:rPr lang="en-GB" sz="1600" dirty="0">
                <a:ea typeface="Verdana" panose="020B0604030504040204" pitchFamily="34" charset="0"/>
                <a:cs typeface="Verdana" panose="020B0604030504040204" pitchFamily="34" charset="0"/>
              </a:rPr>
              <a:t>will assess all incidents with respect to the criteria of a “serious breach</a:t>
            </a:r>
            <a:r>
              <a:rPr lang="en-GB" sz="1600" dirty="0" smtClean="0">
                <a:ea typeface="Verdana" panose="020B0604030504040204" pitchFamily="34" charset="0"/>
                <a:cs typeface="Verdana" panose="020B0604030504040204" pitchFamily="34" charset="0"/>
              </a:rPr>
              <a:t>”</a:t>
            </a:r>
            <a:endParaRPr lang="en-GB" sz="1600" dirty="0">
              <a:ea typeface="Verdana" panose="020B0604030504040204" pitchFamily="34" charset="0"/>
              <a:cs typeface="Verdana" panose="020B0604030504040204" pitchFamily="34" charset="0"/>
            </a:endParaRPr>
          </a:p>
          <a:p>
            <a:endParaRPr lang="en-GB" dirty="0"/>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3246002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7030A0"/>
                </a:solidFill>
              </a:rPr>
              <a:t>Management of Serious Breaches</a:t>
            </a:r>
            <a:endParaRPr lang="en-GB" sz="3200" dirty="0">
              <a:solidFill>
                <a:srgbClr val="7030A0"/>
              </a:solidFill>
            </a:endParaRPr>
          </a:p>
        </p:txBody>
      </p:sp>
      <p:sp>
        <p:nvSpPr>
          <p:cNvPr id="3" name="Content Placeholder 2"/>
          <p:cNvSpPr>
            <a:spLocks noGrp="1"/>
          </p:cNvSpPr>
          <p:nvPr>
            <p:ph idx="1"/>
          </p:nvPr>
        </p:nvSpPr>
        <p:spPr>
          <a:xfrm>
            <a:off x="457200" y="1295400"/>
            <a:ext cx="8229600" cy="4830763"/>
          </a:xfrm>
        </p:spPr>
        <p:txBody>
          <a:bodyPr>
            <a:normAutofit/>
          </a:bodyPr>
          <a:lstStyle/>
          <a:p>
            <a:endParaRPr lang="en-GB" sz="1400" dirty="0" smtClean="0"/>
          </a:p>
          <a:p>
            <a:pPr>
              <a:lnSpc>
                <a:spcPct val="150000"/>
              </a:lnSpc>
              <a:spcBef>
                <a:spcPts val="0"/>
              </a:spcBef>
              <a:buClr>
                <a:srgbClr val="7030A0"/>
              </a:buClr>
              <a:buFont typeface="Wingdings" panose="05000000000000000000" pitchFamily="2" charset="2"/>
              <a:buChar char="§"/>
            </a:pPr>
            <a:r>
              <a:rPr lang="en-GB" sz="1400" dirty="0" smtClean="0">
                <a:ea typeface="Verdana" panose="020B0604030504040204" pitchFamily="34" charset="0"/>
                <a:cs typeface="Verdana" panose="020B0604030504040204" pitchFamily="34" charset="0"/>
              </a:rPr>
              <a:t>The PI and site staff will be notified of any potential issues that have been identified  which are considered to require escalation to the sponsor.</a:t>
            </a:r>
          </a:p>
          <a:p>
            <a:pPr>
              <a:lnSpc>
                <a:spcPct val="150000"/>
              </a:lnSpc>
              <a:spcBef>
                <a:spcPts val="0"/>
              </a:spcBef>
              <a:buClr>
                <a:srgbClr val="7030A0"/>
              </a:buClr>
              <a:buFont typeface="Wingdings" panose="05000000000000000000" pitchFamily="2" charset="2"/>
              <a:buChar char="§"/>
            </a:pPr>
            <a:endParaRPr lang="en-GB" sz="1400" dirty="0" smtClean="0">
              <a:ea typeface="Verdana" panose="020B0604030504040204" pitchFamily="34" charset="0"/>
              <a:cs typeface="Verdana" panose="020B0604030504040204" pitchFamily="34" charset="0"/>
            </a:endParaRPr>
          </a:p>
          <a:p>
            <a:pPr>
              <a:lnSpc>
                <a:spcPct val="150000"/>
              </a:lnSpc>
              <a:spcBef>
                <a:spcPts val="0"/>
              </a:spcBef>
              <a:buClr>
                <a:srgbClr val="7030A0"/>
              </a:buClr>
              <a:buFont typeface="Wingdings" panose="05000000000000000000" pitchFamily="2" charset="2"/>
              <a:buChar char="§"/>
            </a:pPr>
            <a:r>
              <a:rPr lang="en-GB" sz="1400" dirty="0" smtClean="0">
                <a:ea typeface="Verdana" panose="020B0604030504040204" pitchFamily="34" charset="0"/>
                <a:cs typeface="Verdana" panose="020B0604030504040204" pitchFamily="34" charset="0"/>
              </a:rPr>
              <a:t>The </a:t>
            </a:r>
            <a:r>
              <a:rPr lang="en-GB" sz="1400" dirty="0">
                <a:ea typeface="Verdana" panose="020B0604030504040204" pitchFamily="34" charset="0"/>
                <a:cs typeface="Verdana" panose="020B0604030504040204" pitchFamily="34" charset="0"/>
              </a:rPr>
              <a:t>CRUK CTU will act as the liaison between the PI and Sponsor to clarify any details or request any further information in relation to the issues</a:t>
            </a:r>
            <a:r>
              <a:rPr lang="en-GB" sz="1400" dirty="0" smtClean="0">
                <a:ea typeface="Verdana" panose="020B0604030504040204" pitchFamily="34" charset="0"/>
                <a:cs typeface="Verdana" panose="020B0604030504040204" pitchFamily="34" charset="0"/>
              </a:rPr>
              <a:t>.</a:t>
            </a:r>
          </a:p>
          <a:p>
            <a:pPr>
              <a:lnSpc>
                <a:spcPct val="150000"/>
              </a:lnSpc>
              <a:spcBef>
                <a:spcPts val="0"/>
              </a:spcBef>
              <a:buClr>
                <a:srgbClr val="7030A0"/>
              </a:buClr>
              <a:buFont typeface="Wingdings" panose="05000000000000000000" pitchFamily="2" charset="2"/>
              <a:buChar char="§"/>
            </a:pPr>
            <a:endParaRPr lang="en-GB" sz="1400" dirty="0">
              <a:ea typeface="Verdana" panose="020B0604030504040204" pitchFamily="34" charset="0"/>
              <a:cs typeface="Verdana" panose="020B0604030504040204" pitchFamily="34" charset="0"/>
            </a:endParaRPr>
          </a:p>
          <a:p>
            <a:pPr lvl="0">
              <a:lnSpc>
                <a:spcPct val="150000"/>
              </a:lnSpc>
              <a:spcBef>
                <a:spcPts val="0"/>
              </a:spcBef>
              <a:buClr>
                <a:srgbClr val="7030A0"/>
              </a:buClr>
              <a:buFont typeface="Wingdings" panose="05000000000000000000" pitchFamily="2" charset="2"/>
              <a:buChar char="§"/>
            </a:pPr>
            <a:r>
              <a:rPr lang="en-GB" sz="1400" dirty="0">
                <a:ea typeface="Verdana" panose="020B0604030504040204" pitchFamily="34" charset="0"/>
                <a:cs typeface="Verdana" panose="020B0604030504040204" pitchFamily="34" charset="0"/>
              </a:rPr>
              <a:t>Once agreed by the Sponsor that the issues are a potential serious breach or are a serious breach they will prepare the report to the </a:t>
            </a:r>
            <a:r>
              <a:rPr lang="en-GB" sz="1400" dirty="0" smtClean="0">
                <a:ea typeface="Verdana" panose="020B0604030504040204" pitchFamily="34" charset="0"/>
                <a:cs typeface="Verdana" panose="020B0604030504040204" pitchFamily="34" charset="0"/>
              </a:rPr>
              <a:t>REC.</a:t>
            </a:r>
          </a:p>
          <a:p>
            <a:pPr lvl="0">
              <a:lnSpc>
                <a:spcPct val="150000"/>
              </a:lnSpc>
              <a:spcBef>
                <a:spcPts val="0"/>
              </a:spcBef>
              <a:buClr>
                <a:srgbClr val="7030A0"/>
              </a:buClr>
              <a:buFont typeface="Wingdings" panose="05000000000000000000" pitchFamily="2" charset="2"/>
              <a:buChar char="§"/>
            </a:pPr>
            <a:endParaRPr lang="en-GB" sz="1400" dirty="0">
              <a:ea typeface="Verdana" panose="020B0604030504040204" pitchFamily="34" charset="0"/>
              <a:cs typeface="Verdana" panose="020B0604030504040204" pitchFamily="34" charset="0"/>
            </a:endParaRPr>
          </a:p>
          <a:p>
            <a:pPr lvl="0">
              <a:lnSpc>
                <a:spcPct val="150000"/>
              </a:lnSpc>
              <a:spcBef>
                <a:spcPts val="0"/>
              </a:spcBef>
              <a:buClr>
                <a:srgbClr val="7030A0"/>
              </a:buClr>
              <a:buFont typeface="Wingdings" panose="05000000000000000000" pitchFamily="2" charset="2"/>
              <a:buChar char="§"/>
            </a:pPr>
            <a:r>
              <a:rPr lang="en-GB" sz="1400" dirty="0">
                <a:ea typeface="Verdana" panose="020B0604030504040204" pitchFamily="34" charset="0"/>
                <a:cs typeface="Verdana" panose="020B0604030504040204" pitchFamily="34" charset="0"/>
              </a:rPr>
              <a:t>It is important that sites respond to requests for further information in a timely manner as serious breaches are required to be reported within 7 </a:t>
            </a:r>
            <a:r>
              <a:rPr lang="en-GB" sz="1400" dirty="0" smtClean="0">
                <a:ea typeface="Verdana" panose="020B0604030504040204" pitchFamily="34" charset="0"/>
                <a:cs typeface="Verdana" panose="020B0604030504040204" pitchFamily="34" charset="0"/>
              </a:rPr>
              <a:t>days of the sponsor becoming aware of issue.</a:t>
            </a:r>
            <a:endParaRPr lang="en-GB" sz="1400" dirty="0">
              <a:ea typeface="Verdana" panose="020B0604030504040204" pitchFamily="34" charset="0"/>
              <a:cs typeface="Verdana" panose="020B0604030504040204" pitchFamily="34" charset="0"/>
            </a:endParaRPr>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3323304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GB" sz="3200" dirty="0" smtClean="0">
                <a:solidFill>
                  <a:srgbClr val="7030A0"/>
                </a:solidFill>
              </a:rPr>
              <a:t>Monitoring (1)</a:t>
            </a:r>
            <a:endParaRPr lang="en-GB" sz="3200" dirty="0">
              <a:solidFill>
                <a:srgbClr val="7030A0"/>
              </a:solidFill>
            </a:endParaRPr>
          </a:p>
        </p:txBody>
      </p:sp>
      <p:sp>
        <p:nvSpPr>
          <p:cNvPr id="3" name="Content Placeholder 2"/>
          <p:cNvSpPr>
            <a:spLocks noGrp="1"/>
          </p:cNvSpPr>
          <p:nvPr>
            <p:ph idx="1"/>
          </p:nvPr>
        </p:nvSpPr>
        <p:spPr>
          <a:xfrm>
            <a:off x="533400" y="1066800"/>
            <a:ext cx="8229600" cy="4906963"/>
          </a:xfrm>
        </p:spPr>
        <p:txBody>
          <a:bodyPr>
            <a:noAutofit/>
          </a:bodyPr>
          <a:lstStyle/>
          <a:p>
            <a:pPr>
              <a:lnSpc>
                <a:spcPct val="80000"/>
              </a:lnSpc>
              <a:buNone/>
            </a:pPr>
            <a:r>
              <a:rPr lang="en-GB" altLang="en-US" sz="1400" b="1" u="sng" dirty="0"/>
              <a:t>CENTRAL MONITORING</a:t>
            </a:r>
          </a:p>
          <a:p>
            <a:pPr>
              <a:lnSpc>
                <a:spcPct val="80000"/>
              </a:lnSpc>
              <a:buNone/>
            </a:pPr>
            <a:endParaRPr lang="en-GB" altLang="en-US" sz="1400" b="1" dirty="0"/>
          </a:p>
          <a:p>
            <a:pPr>
              <a:lnSpc>
                <a:spcPct val="80000"/>
              </a:lnSpc>
              <a:buNone/>
            </a:pPr>
            <a:r>
              <a:rPr lang="en-GB" altLang="en-US" sz="1400" dirty="0"/>
              <a:t>Study sites will be monitored centrally by checking incoming forms for compliance with the</a:t>
            </a:r>
          </a:p>
          <a:p>
            <a:pPr>
              <a:lnSpc>
                <a:spcPct val="80000"/>
              </a:lnSpc>
              <a:buNone/>
            </a:pPr>
            <a:r>
              <a:rPr lang="en-GB" altLang="en-US" sz="1400" dirty="0"/>
              <a:t>protocol, data consistency, missing data and timing. Study staff will be in regular contact with site</a:t>
            </a:r>
          </a:p>
          <a:p>
            <a:pPr>
              <a:lnSpc>
                <a:spcPct val="80000"/>
              </a:lnSpc>
              <a:buNone/>
            </a:pPr>
            <a:r>
              <a:rPr lang="en-GB" altLang="en-US" sz="1400" dirty="0"/>
              <a:t>personnel (by phone/fax/email/letter) to check on progress and deal with any queries that they</a:t>
            </a:r>
          </a:p>
          <a:p>
            <a:pPr>
              <a:lnSpc>
                <a:spcPct val="80000"/>
              </a:lnSpc>
              <a:buNone/>
            </a:pPr>
            <a:r>
              <a:rPr lang="en-GB" altLang="en-US" sz="1400" dirty="0"/>
              <a:t>may have.</a:t>
            </a:r>
            <a:endParaRPr lang="en-GB" altLang="en-US" sz="1400" u="sng" dirty="0"/>
          </a:p>
          <a:p>
            <a:pPr marL="0" indent="0" algn="just">
              <a:lnSpc>
                <a:spcPct val="160000"/>
              </a:lnSpc>
              <a:spcBef>
                <a:spcPts val="0"/>
              </a:spcBef>
              <a:buClr>
                <a:srgbClr val="7030A0"/>
              </a:buClr>
              <a:buNone/>
            </a:pPr>
            <a:endParaRPr lang="en-GB" altLang="en-US" sz="1400" b="1" u="sng" dirty="0" smtClean="0">
              <a:ea typeface="Verdana" panose="020B0604030504040204" pitchFamily="34" charset="0"/>
              <a:cs typeface="Verdana" panose="020B0604030504040204" pitchFamily="34" charset="0"/>
            </a:endParaRPr>
          </a:p>
          <a:p>
            <a:pPr marL="0" indent="0" algn="just">
              <a:lnSpc>
                <a:spcPct val="160000"/>
              </a:lnSpc>
              <a:spcBef>
                <a:spcPts val="0"/>
              </a:spcBef>
              <a:buClr>
                <a:srgbClr val="7030A0"/>
              </a:buClr>
              <a:buNone/>
            </a:pPr>
            <a:r>
              <a:rPr lang="en-GB" altLang="en-US" sz="1400" b="1" u="sng" dirty="0" smtClean="0">
                <a:ea typeface="Verdana" panose="020B0604030504040204" pitchFamily="34" charset="0"/>
                <a:cs typeface="Verdana" panose="020B0604030504040204" pitchFamily="34" charset="0"/>
              </a:rPr>
              <a:t>Monitoring Visits/Schedule:</a:t>
            </a:r>
          </a:p>
          <a:p>
            <a:pPr algn="just">
              <a:lnSpc>
                <a:spcPct val="160000"/>
              </a:lnSpc>
              <a:spcBef>
                <a:spcPts val="0"/>
              </a:spcBef>
              <a:buClr>
                <a:srgbClr val="7030A0"/>
              </a:buClr>
              <a:buFont typeface="Wingdings" panose="05000000000000000000" pitchFamily="2" charset="2"/>
              <a:buChar char="§"/>
            </a:pPr>
            <a:r>
              <a:rPr lang="en-GB" sz="1400" dirty="0">
                <a:ea typeface="Verdana" panose="020B0604030504040204" pitchFamily="34" charset="0"/>
                <a:cs typeface="Verdana" panose="020B0604030504040204" pitchFamily="34" charset="0"/>
              </a:rPr>
              <a:t>Participating study sites will be monitored by </a:t>
            </a:r>
            <a:r>
              <a:rPr lang="en-GB" sz="1400" dirty="0" smtClean="0">
                <a:ea typeface="Verdana" panose="020B0604030504040204" pitchFamily="34" charset="0"/>
                <a:cs typeface="Verdana" panose="020B0604030504040204" pitchFamily="34" charset="0"/>
              </a:rPr>
              <a:t>both </a:t>
            </a:r>
            <a:r>
              <a:rPr lang="en-GB" sz="1400" dirty="0">
                <a:ea typeface="Verdana" panose="020B0604030504040204" pitchFamily="34" charset="0"/>
                <a:cs typeface="Verdana" panose="020B0604030504040204" pitchFamily="34" charset="0"/>
              </a:rPr>
              <a:t>telephone and on-site monitoring visits.  </a:t>
            </a:r>
            <a:endParaRPr lang="en-GB" sz="1400" dirty="0" smtClean="0">
              <a:ea typeface="Verdana" panose="020B0604030504040204" pitchFamily="34" charset="0"/>
              <a:cs typeface="Verdana" panose="020B0604030504040204" pitchFamily="34" charset="0"/>
            </a:endParaRPr>
          </a:p>
          <a:p>
            <a:pPr algn="just">
              <a:lnSpc>
                <a:spcPct val="160000"/>
              </a:lnSpc>
              <a:spcBef>
                <a:spcPts val="0"/>
              </a:spcBef>
              <a:buClr>
                <a:srgbClr val="7030A0"/>
              </a:buClr>
              <a:buFont typeface="Wingdings" panose="05000000000000000000" pitchFamily="2" charset="2"/>
              <a:buChar char="§"/>
            </a:pPr>
            <a:endParaRPr lang="en-GB" sz="1400" dirty="0" smtClean="0">
              <a:ea typeface="Verdana" panose="020B0604030504040204" pitchFamily="34" charset="0"/>
              <a:cs typeface="Verdana" panose="020B0604030504040204" pitchFamily="34" charset="0"/>
            </a:endParaRPr>
          </a:p>
          <a:p>
            <a:pPr algn="just">
              <a:lnSpc>
                <a:spcPct val="160000"/>
              </a:lnSpc>
              <a:spcBef>
                <a:spcPts val="0"/>
              </a:spcBef>
              <a:buClr>
                <a:srgbClr val="7030A0"/>
              </a:buClr>
              <a:buFont typeface="Wingdings" panose="05000000000000000000" pitchFamily="2" charset="2"/>
              <a:buChar char="§"/>
            </a:pPr>
            <a:r>
              <a:rPr lang="en-GB" sz="1400" dirty="0" smtClean="0">
                <a:ea typeface="Verdana" panose="020B0604030504040204" pitchFamily="34" charset="0"/>
                <a:cs typeface="Verdana" panose="020B0604030504040204" pitchFamily="34" charset="0"/>
              </a:rPr>
              <a:t>Each </a:t>
            </a:r>
            <a:r>
              <a:rPr lang="en-GB" sz="1400" dirty="0">
                <a:ea typeface="Verdana" panose="020B0604030504040204" pitchFamily="34" charset="0"/>
                <a:cs typeface="Verdana" panose="020B0604030504040204" pitchFamily="34" charset="0"/>
              </a:rPr>
              <a:t>site will receive two telephone monitoring calls and a minimum of one on site visit during the course of the trial.  </a:t>
            </a:r>
            <a:endParaRPr lang="en-GB" sz="1400" dirty="0" smtClean="0">
              <a:ea typeface="Verdana" panose="020B0604030504040204" pitchFamily="34" charset="0"/>
              <a:cs typeface="Verdana" panose="020B0604030504040204" pitchFamily="34" charset="0"/>
            </a:endParaRPr>
          </a:p>
          <a:p>
            <a:pPr algn="just">
              <a:lnSpc>
                <a:spcPct val="160000"/>
              </a:lnSpc>
              <a:spcBef>
                <a:spcPts val="0"/>
              </a:spcBef>
              <a:buClr>
                <a:srgbClr val="7030A0"/>
              </a:buClr>
              <a:buFont typeface="Wingdings" panose="05000000000000000000" pitchFamily="2" charset="2"/>
              <a:buChar char="§"/>
            </a:pPr>
            <a:endParaRPr lang="en-GB" sz="1400" dirty="0" smtClean="0">
              <a:ea typeface="Verdana" panose="020B0604030504040204" pitchFamily="34" charset="0"/>
              <a:cs typeface="Verdana" panose="020B0604030504040204" pitchFamily="34" charset="0"/>
            </a:endParaRPr>
          </a:p>
          <a:p>
            <a:pPr algn="just">
              <a:lnSpc>
                <a:spcPct val="160000"/>
              </a:lnSpc>
              <a:spcBef>
                <a:spcPts val="0"/>
              </a:spcBef>
              <a:buClr>
                <a:srgbClr val="7030A0"/>
              </a:buClr>
              <a:buFont typeface="Wingdings" panose="05000000000000000000" pitchFamily="2" charset="2"/>
              <a:buChar char="§"/>
            </a:pPr>
            <a:r>
              <a:rPr lang="en-GB" sz="1400" dirty="0" smtClean="0">
                <a:ea typeface="Verdana" panose="020B0604030504040204" pitchFamily="34" charset="0"/>
                <a:cs typeface="Verdana" panose="020B0604030504040204" pitchFamily="34" charset="0"/>
              </a:rPr>
              <a:t>The </a:t>
            </a:r>
            <a:r>
              <a:rPr lang="en-GB" sz="1400" dirty="0">
                <a:ea typeface="Verdana" panose="020B0604030504040204" pitchFamily="34" charset="0"/>
                <a:cs typeface="Verdana" panose="020B0604030504040204" pitchFamily="34" charset="0"/>
              </a:rPr>
              <a:t>CRUK CTU reserves the right to undertake a for-cause monitoring visit should this be considered necessary at any stage. </a:t>
            </a:r>
            <a:endParaRPr lang="en-GB" sz="1400" dirty="0" smtClean="0">
              <a:ea typeface="Verdana" panose="020B0604030504040204" pitchFamily="34" charset="0"/>
              <a:cs typeface="Verdana" panose="020B0604030504040204" pitchFamily="34" charset="0"/>
            </a:endParaRPr>
          </a:p>
          <a:p>
            <a:pPr marL="0" indent="0" algn="just">
              <a:lnSpc>
                <a:spcPct val="160000"/>
              </a:lnSpc>
              <a:spcBef>
                <a:spcPts val="0"/>
              </a:spcBef>
              <a:buClr>
                <a:srgbClr val="7030A0"/>
              </a:buClr>
              <a:buNone/>
            </a:pPr>
            <a:endParaRPr lang="en-GB" altLang="en-US" sz="1400" b="1" u="sng" dirty="0" smtClean="0">
              <a:solidFill>
                <a:srgbClr val="9900FF"/>
              </a:solidFill>
              <a:latin typeface="Verdana" panose="020B0604030504040204" pitchFamily="34" charset="0"/>
              <a:ea typeface="Verdana" panose="020B0604030504040204" pitchFamily="34" charset="0"/>
              <a:cs typeface="Verdana" panose="020B0604030504040204" pitchFamily="34" charset="0"/>
            </a:endParaRPr>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3532429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3400" y="-130831"/>
            <a:ext cx="8229600" cy="1143000"/>
          </a:xfrm>
        </p:spPr>
        <p:txBody>
          <a:bodyPr>
            <a:normAutofit/>
          </a:bodyPr>
          <a:lstStyle/>
          <a:p>
            <a:r>
              <a:rPr lang="en-GB" sz="3200" dirty="0" smtClean="0">
                <a:solidFill>
                  <a:srgbClr val="7030A0"/>
                </a:solidFill>
              </a:rPr>
              <a:t>Monitoring (2)</a:t>
            </a:r>
            <a:endParaRPr lang="en-GB" sz="3200" dirty="0">
              <a:solidFill>
                <a:srgbClr val="7030A0"/>
              </a:solidFill>
            </a:endParaRPr>
          </a:p>
        </p:txBody>
      </p:sp>
      <p:sp>
        <p:nvSpPr>
          <p:cNvPr id="7" name="Content Placeholder 6"/>
          <p:cNvSpPr>
            <a:spLocks noGrp="1"/>
          </p:cNvSpPr>
          <p:nvPr>
            <p:ph idx="1"/>
          </p:nvPr>
        </p:nvSpPr>
        <p:spPr>
          <a:xfrm>
            <a:off x="609600" y="914400"/>
            <a:ext cx="8229600" cy="4525963"/>
          </a:xfrm>
        </p:spPr>
        <p:txBody>
          <a:bodyPr>
            <a:noAutofit/>
          </a:bodyPr>
          <a:lstStyle/>
          <a:p>
            <a:pPr algn="just">
              <a:lnSpc>
                <a:spcPct val="150000"/>
              </a:lnSpc>
              <a:spcBef>
                <a:spcPts val="0"/>
              </a:spcBef>
              <a:buClr>
                <a:srgbClr val="7030A0"/>
              </a:buClr>
              <a:buNone/>
            </a:pPr>
            <a:r>
              <a:rPr lang="en-GB" altLang="en-US" sz="1300" b="1" u="sng" dirty="0">
                <a:ea typeface="Verdana" panose="020B0604030504040204" pitchFamily="34" charset="0"/>
                <a:cs typeface="Verdana" panose="020B0604030504040204" pitchFamily="34" charset="0"/>
              </a:rPr>
              <a:t>Telephone &amp; Remote Monitoring</a:t>
            </a:r>
            <a:r>
              <a:rPr lang="en-GB" altLang="en-US" sz="1300" u="sng" dirty="0">
                <a:ea typeface="Verdana" panose="020B0604030504040204" pitchFamily="34" charset="0"/>
                <a:cs typeface="Verdana" panose="020B0604030504040204" pitchFamily="34" charset="0"/>
              </a:rPr>
              <a:t>:</a:t>
            </a:r>
          </a:p>
          <a:p>
            <a:pPr algn="just">
              <a:lnSpc>
                <a:spcPct val="150000"/>
              </a:lnSpc>
              <a:spcBef>
                <a:spcPts val="0"/>
              </a:spcBef>
              <a:buClr>
                <a:srgbClr val="7030A0"/>
              </a:buClr>
              <a:buFont typeface="Wingdings" pitchFamily="2" charset="2"/>
              <a:buChar char="§"/>
            </a:pPr>
            <a:r>
              <a:rPr lang="en-GB" altLang="en-US" sz="1300" dirty="0">
                <a:ea typeface="Verdana" panose="020B0604030504040204" pitchFamily="34" charset="0"/>
                <a:cs typeface="Verdana" panose="020B0604030504040204" pitchFamily="34" charset="0"/>
              </a:rPr>
              <a:t>The time &amp; date will be agreed with a member of the Site Study Team.</a:t>
            </a:r>
          </a:p>
          <a:p>
            <a:pPr algn="just">
              <a:lnSpc>
                <a:spcPct val="150000"/>
              </a:lnSpc>
              <a:spcBef>
                <a:spcPts val="0"/>
              </a:spcBef>
              <a:buClr>
                <a:srgbClr val="7030A0"/>
              </a:buClr>
              <a:buFont typeface="Wingdings" pitchFamily="2" charset="2"/>
              <a:buChar char="§"/>
            </a:pPr>
            <a:r>
              <a:rPr lang="en-GB" altLang="en-US" sz="1300" dirty="0">
                <a:ea typeface="Verdana" panose="020B0604030504040204" pitchFamily="34" charset="0"/>
                <a:cs typeface="Verdana" panose="020B0604030504040204" pitchFamily="34" charset="0"/>
              </a:rPr>
              <a:t>A pro forma covering the questions which will be covered during the telephone monitoring visit will be sent with confirmation of the agreed date.</a:t>
            </a:r>
          </a:p>
          <a:p>
            <a:pPr algn="just">
              <a:lnSpc>
                <a:spcPct val="150000"/>
              </a:lnSpc>
              <a:spcBef>
                <a:spcPts val="0"/>
              </a:spcBef>
              <a:buClr>
                <a:srgbClr val="7030A0"/>
              </a:buClr>
              <a:buFont typeface="Wingdings" pitchFamily="2" charset="2"/>
              <a:buChar char="§"/>
            </a:pPr>
            <a:r>
              <a:rPr lang="en-GB" altLang="en-US" sz="1300" dirty="0">
                <a:ea typeface="Verdana" panose="020B0604030504040204" pitchFamily="34" charset="0"/>
                <a:cs typeface="Verdana" panose="020B0604030504040204" pitchFamily="34" charset="0"/>
              </a:rPr>
              <a:t>Please set aside 50 to 70 minutes for this call.</a:t>
            </a:r>
            <a:endParaRPr lang="en-GB" sz="1300" i="1" dirty="0">
              <a:solidFill>
                <a:srgbClr val="FF0000"/>
              </a:solidFill>
              <a:ea typeface="Verdana" panose="020B0604030504040204" pitchFamily="34" charset="0"/>
              <a:cs typeface="Verdana" panose="020B0604030504040204" pitchFamily="34" charset="0"/>
            </a:endParaRPr>
          </a:p>
          <a:p>
            <a:pPr marL="0" indent="0">
              <a:lnSpc>
                <a:spcPct val="150000"/>
              </a:lnSpc>
              <a:spcBef>
                <a:spcPts val="0"/>
              </a:spcBef>
              <a:buClr>
                <a:srgbClr val="7030A0"/>
              </a:buClr>
              <a:buNone/>
            </a:pPr>
            <a:endParaRPr lang="en-GB" sz="1300" i="1" dirty="0">
              <a:solidFill>
                <a:srgbClr val="FF0000"/>
              </a:solidFill>
              <a:ea typeface="Verdana" panose="020B0604030504040204" pitchFamily="34" charset="0"/>
              <a:cs typeface="Verdana" panose="020B0604030504040204" pitchFamily="34" charset="0"/>
            </a:endParaRPr>
          </a:p>
          <a:p>
            <a:pPr marL="0" indent="0">
              <a:lnSpc>
                <a:spcPct val="150000"/>
              </a:lnSpc>
              <a:spcBef>
                <a:spcPts val="0"/>
              </a:spcBef>
              <a:buClr>
                <a:srgbClr val="7030A0"/>
              </a:buClr>
              <a:buNone/>
            </a:pPr>
            <a:r>
              <a:rPr lang="en-GB" sz="1300" b="1" u="sng" dirty="0">
                <a:ea typeface="Verdana" panose="020B0604030504040204" pitchFamily="34" charset="0"/>
                <a:cs typeface="Verdana" panose="020B0604030504040204" pitchFamily="34" charset="0"/>
              </a:rPr>
              <a:t>On Site Monitoring:</a:t>
            </a:r>
          </a:p>
          <a:p>
            <a:pPr algn="just">
              <a:lnSpc>
                <a:spcPct val="150000"/>
              </a:lnSpc>
              <a:spcBef>
                <a:spcPts val="0"/>
              </a:spcBef>
              <a:buClr>
                <a:srgbClr val="7030A0"/>
              </a:buClr>
              <a:buFont typeface="Wingdings" panose="05000000000000000000" pitchFamily="2" charset="2"/>
              <a:buChar char="§"/>
            </a:pPr>
            <a:r>
              <a:rPr lang="en-GB" altLang="en-US" sz="1300" dirty="0">
                <a:ea typeface="Verdana" panose="020B0604030504040204" pitchFamily="34" charset="0"/>
                <a:cs typeface="Verdana" panose="020B0604030504040204" pitchFamily="34" charset="0"/>
              </a:rPr>
              <a:t>All patient source documentation should be made available to enable Source Document Verification by the Clinical Trial Monitor.</a:t>
            </a:r>
          </a:p>
          <a:p>
            <a:pPr algn="just">
              <a:lnSpc>
                <a:spcPct val="150000"/>
              </a:lnSpc>
              <a:spcBef>
                <a:spcPts val="0"/>
              </a:spcBef>
              <a:buClr>
                <a:srgbClr val="7030A0"/>
              </a:buClr>
              <a:buFont typeface="Wingdings" panose="05000000000000000000" pitchFamily="2" charset="2"/>
              <a:buChar char="§"/>
            </a:pPr>
            <a:r>
              <a:rPr lang="en-GB" altLang="en-US" sz="1300" dirty="0">
                <a:ea typeface="Verdana" panose="020B0604030504040204" pitchFamily="34" charset="0"/>
                <a:cs typeface="Verdana" panose="020B0604030504040204" pitchFamily="34" charset="0"/>
              </a:rPr>
              <a:t>A full working day is required for on-site visits &amp; arrangements should be in place to facilitate the monitor access on the agreed date.</a:t>
            </a:r>
          </a:p>
          <a:p>
            <a:pPr algn="just">
              <a:lnSpc>
                <a:spcPct val="150000"/>
              </a:lnSpc>
              <a:spcBef>
                <a:spcPts val="0"/>
              </a:spcBef>
              <a:buClr>
                <a:srgbClr val="7030A0"/>
              </a:buClr>
              <a:buFont typeface="Wingdings" panose="05000000000000000000" pitchFamily="2" charset="2"/>
              <a:buChar char="§"/>
            </a:pPr>
            <a:r>
              <a:rPr lang="en-GB" altLang="en-US" sz="1300" dirty="0">
                <a:ea typeface="Verdana" panose="020B0604030504040204" pitchFamily="34" charset="0"/>
                <a:cs typeface="Verdana" panose="020B0604030504040204" pitchFamily="34" charset="0"/>
              </a:rPr>
              <a:t>If sites are able to provide printed results/reports these must be filed in the source documents.</a:t>
            </a:r>
          </a:p>
          <a:p>
            <a:pPr algn="just">
              <a:lnSpc>
                <a:spcPct val="150000"/>
              </a:lnSpc>
              <a:spcBef>
                <a:spcPts val="0"/>
              </a:spcBef>
              <a:buClr>
                <a:srgbClr val="7030A0"/>
              </a:buClr>
              <a:buFont typeface="Wingdings" panose="05000000000000000000" pitchFamily="2" charset="2"/>
              <a:buChar char="§"/>
            </a:pPr>
            <a:r>
              <a:rPr lang="en-GB" altLang="en-US" sz="1300" dirty="0">
                <a:ea typeface="Verdana" panose="020B0604030504040204" pitchFamily="34" charset="0"/>
                <a:cs typeface="Verdana" panose="020B0604030504040204" pitchFamily="34" charset="0"/>
              </a:rPr>
              <a:t>If a site is using electronic data reporting systems or electronic records &amp; hard copies are not available – the clinical trial monitor must be permitted access to the system either by being issued with a temporary login or a member of staff available for the duration of the visit to facilitate electronic access to authorised reports/results.</a:t>
            </a:r>
          </a:p>
          <a:p>
            <a:pPr algn="just">
              <a:lnSpc>
                <a:spcPct val="150000"/>
              </a:lnSpc>
              <a:spcBef>
                <a:spcPts val="0"/>
              </a:spcBef>
              <a:buClr>
                <a:srgbClr val="7030A0"/>
              </a:buClr>
              <a:buFont typeface="Wingdings" panose="05000000000000000000" pitchFamily="2" charset="2"/>
              <a:buChar char="§"/>
            </a:pPr>
            <a:r>
              <a:rPr lang="en-GB" altLang="en-US" sz="1300" dirty="0" smtClean="0">
                <a:ea typeface="Verdana" panose="020B0604030504040204" pitchFamily="34" charset="0"/>
                <a:cs typeface="Verdana" panose="020B0604030504040204" pitchFamily="34" charset="0"/>
              </a:rPr>
              <a:t>All </a:t>
            </a:r>
            <a:r>
              <a:rPr lang="en-GB" altLang="en-US" sz="1300" dirty="0">
                <a:ea typeface="Verdana" panose="020B0604030504040204" pitchFamily="34" charset="0"/>
                <a:cs typeface="Verdana" panose="020B0604030504040204" pitchFamily="34" charset="0"/>
              </a:rPr>
              <a:t>findings will be discussed at an end of visit meeting and any unresolved issues raised as Action Points.</a:t>
            </a:r>
          </a:p>
          <a:p>
            <a:pPr algn="just">
              <a:lnSpc>
                <a:spcPct val="150000"/>
              </a:lnSpc>
              <a:spcBef>
                <a:spcPts val="0"/>
              </a:spcBef>
              <a:buClr>
                <a:srgbClr val="7030A0"/>
              </a:buClr>
              <a:buFont typeface="Wingdings" panose="05000000000000000000" pitchFamily="2" charset="2"/>
              <a:buChar char="§"/>
            </a:pPr>
            <a:r>
              <a:rPr lang="en-GB" altLang="en-US" sz="1300" dirty="0">
                <a:ea typeface="Verdana" panose="020B0604030504040204" pitchFamily="34" charset="0"/>
                <a:cs typeface="Verdana" panose="020B0604030504040204" pitchFamily="34" charset="0"/>
              </a:rPr>
              <a:t>Action Points will be followed up by the monitor until resolved. </a:t>
            </a:r>
          </a:p>
          <a:p>
            <a:pPr>
              <a:spcBef>
                <a:spcPts val="0"/>
              </a:spcBef>
              <a:buClr>
                <a:srgbClr val="7030A0"/>
              </a:buClr>
              <a:buFont typeface="Wingdings" panose="05000000000000000000" pitchFamily="2" charset="2"/>
              <a:buChar char="§"/>
            </a:pPr>
            <a:endParaRPr lang="en-GB" sz="1400" i="1" dirty="0">
              <a:solidFill>
                <a:srgbClr val="FF0000"/>
              </a:solidFill>
            </a:endParaRPr>
          </a:p>
          <a:p>
            <a:pPr>
              <a:spcBef>
                <a:spcPts val="0"/>
              </a:spcBef>
            </a:pPr>
            <a:endParaRPr lang="en-GB" sz="1400" dirty="0"/>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dirty="0"/>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1705387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228600"/>
            <a:ext cx="8229600" cy="609600"/>
          </a:xfrm>
        </p:spPr>
        <p:txBody>
          <a:bodyPr>
            <a:normAutofit/>
          </a:bodyPr>
          <a:lstStyle/>
          <a:p>
            <a:pPr eaLnBrk="1" hangingPunct="1"/>
            <a:r>
              <a:rPr lang="en-US" altLang="en-US" sz="3200" dirty="0" smtClean="0">
                <a:solidFill>
                  <a:srgbClr val="7030A0"/>
                </a:solidFill>
                <a:ea typeface="Verdana" panose="020B0604030504040204" pitchFamily="34" charset="0"/>
                <a:cs typeface="Verdana" panose="020B0604030504040204" pitchFamily="34" charset="0"/>
              </a:rPr>
              <a:t>Data Management</a:t>
            </a:r>
          </a:p>
        </p:txBody>
      </p:sp>
      <p:sp>
        <p:nvSpPr>
          <p:cNvPr id="17411" name="Text Placeholder 1"/>
          <p:cNvSpPr>
            <a:spLocks noGrp="1"/>
          </p:cNvSpPr>
          <p:nvPr>
            <p:ph type="body" idx="1"/>
          </p:nvPr>
        </p:nvSpPr>
        <p:spPr>
          <a:xfrm>
            <a:off x="457200" y="762000"/>
            <a:ext cx="8229600" cy="1447800"/>
          </a:xfrm>
        </p:spPr>
        <p:txBody>
          <a:bodyPr/>
          <a:lstStyle/>
          <a:p>
            <a:pPr eaLnBrk="1" hangingPunct="1">
              <a:lnSpc>
                <a:spcPct val="80000"/>
              </a:lnSpc>
            </a:pPr>
            <a:r>
              <a:rPr lang="en-GB" altLang="en-US" sz="1600" b="0" dirty="0" smtClean="0">
                <a:solidFill>
                  <a:srgbClr val="000000"/>
                </a:solidFill>
              </a:rPr>
              <a:t>The trial uses the electronic data capture system MACRO and paper randomisation forms.</a:t>
            </a:r>
          </a:p>
          <a:p>
            <a:pPr eaLnBrk="1" hangingPunct="1">
              <a:lnSpc>
                <a:spcPct val="80000"/>
              </a:lnSpc>
            </a:pPr>
            <a:endParaRPr lang="en-GB" altLang="en-US" sz="1600" b="0" dirty="0" smtClean="0">
              <a:solidFill>
                <a:srgbClr val="000000"/>
              </a:solidFill>
            </a:endParaRPr>
          </a:p>
          <a:p>
            <a:pPr eaLnBrk="1" hangingPunct="1">
              <a:lnSpc>
                <a:spcPct val="80000"/>
              </a:lnSpc>
            </a:pPr>
            <a:r>
              <a:rPr lang="en-GB" altLang="en-US" sz="1600" b="0" dirty="0" smtClean="0">
                <a:solidFill>
                  <a:srgbClr val="000000"/>
                </a:solidFill>
              </a:rPr>
              <a:t>A user guide will be provided and site staff access will be provided once the site is activated to recruitment.</a:t>
            </a:r>
          </a:p>
          <a:p>
            <a:endParaRPr lang="en-GB" altLang="en-US" dirty="0" smtClean="0"/>
          </a:p>
        </p:txBody>
      </p:sp>
      <p:sp>
        <p:nvSpPr>
          <p:cNvPr id="48131" name="Rectangle 3"/>
          <p:cNvSpPr>
            <a:spLocks noGrp="1" noChangeArrowheads="1"/>
          </p:cNvSpPr>
          <p:nvPr>
            <p:ph sz="half" idx="2"/>
          </p:nvPr>
        </p:nvSpPr>
        <p:spPr>
          <a:xfrm>
            <a:off x="457200" y="1828800"/>
            <a:ext cx="4040188" cy="1939925"/>
          </a:xfrm>
        </p:spPr>
        <p:txBody>
          <a:bodyPr/>
          <a:lstStyle/>
          <a:p>
            <a:pPr marL="0" indent="0" eaLnBrk="1" hangingPunct="1">
              <a:lnSpc>
                <a:spcPct val="80000"/>
              </a:lnSpc>
              <a:buFont typeface="Arial" charset="0"/>
              <a:buNone/>
              <a:defRPr/>
            </a:pPr>
            <a:endParaRPr lang="en-GB" altLang="en-US" sz="1200" b="1" dirty="0"/>
          </a:p>
          <a:p>
            <a:pPr marL="0" indent="0" eaLnBrk="1" hangingPunct="1">
              <a:lnSpc>
                <a:spcPct val="80000"/>
              </a:lnSpc>
              <a:buFont typeface="Arial" charset="0"/>
              <a:buNone/>
              <a:defRPr/>
            </a:pPr>
            <a:r>
              <a:rPr lang="en-GB" altLang="en-US" sz="1600" b="1" dirty="0" smtClean="0"/>
              <a:t>PAPER CRFs FOR THE TRIAL:     </a:t>
            </a:r>
          </a:p>
          <a:p>
            <a:pPr eaLnBrk="1" hangingPunct="1">
              <a:lnSpc>
                <a:spcPct val="80000"/>
              </a:lnSpc>
              <a:defRPr/>
            </a:pPr>
            <a:r>
              <a:rPr lang="en-GB" altLang="en-US" sz="1200" dirty="0" smtClean="0"/>
              <a:t>Randomisation Form</a:t>
            </a:r>
          </a:p>
          <a:p>
            <a:pPr eaLnBrk="1" hangingPunct="1">
              <a:lnSpc>
                <a:spcPct val="80000"/>
              </a:lnSpc>
              <a:defRPr/>
            </a:pPr>
            <a:r>
              <a:rPr lang="en-GB" altLang="en-US" sz="1200" dirty="0">
                <a:solidFill>
                  <a:prstClr val="black"/>
                </a:solidFill>
              </a:rPr>
              <a:t>Pregnancy </a:t>
            </a:r>
            <a:r>
              <a:rPr lang="en-GB" altLang="en-US" sz="1200" dirty="0" smtClean="0">
                <a:solidFill>
                  <a:prstClr val="black"/>
                </a:solidFill>
              </a:rPr>
              <a:t>Notification Form</a:t>
            </a:r>
          </a:p>
          <a:p>
            <a:pPr eaLnBrk="1" hangingPunct="1">
              <a:lnSpc>
                <a:spcPct val="80000"/>
              </a:lnSpc>
              <a:defRPr/>
            </a:pPr>
            <a:r>
              <a:rPr lang="en-GB" altLang="en-US" sz="1200" dirty="0">
                <a:solidFill>
                  <a:prstClr val="black"/>
                </a:solidFill>
              </a:rPr>
              <a:t>SAE Form</a:t>
            </a:r>
            <a:endParaRPr lang="en-GB" altLang="en-US" sz="1200" dirty="0" smtClean="0"/>
          </a:p>
          <a:p>
            <a:pPr eaLnBrk="1" hangingPunct="1">
              <a:lnSpc>
                <a:spcPct val="80000"/>
              </a:lnSpc>
              <a:defRPr/>
            </a:pPr>
            <a:r>
              <a:rPr lang="en-GB" altLang="en-US" sz="1200" dirty="0">
                <a:solidFill>
                  <a:prstClr val="black"/>
                </a:solidFill>
              </a:rPr>
              <a:t>CRF Completion Guidelines will be provided.</a:t>
            </a:r>
          </a:p>
          <a:p>
            <a:pPr marL="0" indent="0" eaLnBrk="1" hangingPunct="1">
              <a:lnSpc>
                <a:spcPct val="80000"/>
              </a:lnSpc>
              <a:buFont typeface="Arial" charset="0"/>
              <a:buNone/>
              <a:defRPr/>
            </a:pPr>
            <a:endParaRPr lang="en-GB" altLang="en-US" sz="1200" dirty="0" smtClean="0"/>
          </a:p>
          <a:p>
            <a:pPr eaLnBrk="1" hangingPunct="1">
              <a:defRPr/>
            </a:pPr>
            <a:endParaRPr lang="en-US" altLang="en-US" sz="2800" dirty="0" smtClean="0">
              <a:ea typeface="+mn-ea"/>
            </a:endParaRPr>
          </a:p>
        </p:txBody>
      </p:sp>
      <p:sp>
        <p:nvSpPr>
          <p:cNvPr id="3" name="Text Placeholder 2"/>
          <p:cNvSpPr>
            <a:spLocks noGrp="1"/>
          </p:cNvSpPr>
          <p:nvPr>
            <p:ph type="body" sz="quarter" idx="3"/>
          </p:nvPr>
        </p:nvSpPr>
        <p:spPr>
          <a:xfrm>
            <a:off x="438150" y="3505200"/>
            <a:ext cx="3581400" cy="914400"/>
          </a:xfrm>
        </p:spPr>
        <p:txBody>
          <a:bodyPr/>
          <a:lstStyle/>
          <a:p>
            <a:pPr eaLnBrk="1" hangingPunct="1">
              <a:defRPr/>
            </a:pPr>
            <a:r>
              <a:rPr lang="en-GB" altLang="en-US" sz="1600" dirty="0" smtClean="0">
                <a:solidFill>
                  <a:prstClr val="black">
                    <a:lumMod val="95000"/>
                    <a:lumOff val="5000"/>
                  </a:prstClr>
                </a:solidFill>
              </a:rPr>
              <a:t>CRF/ eCRF </a:t>
            </a:r>
            <a:r>
              <a:rPr lang="en-GB" altLang="en-US" sz="1600" dirty="0">
                <a:solidFill>
                  <a:prstClr val="black">
                    <a:lumMod val="95000"/>
                    <a:lumOff val="5000"/>
                  </a:prstClr>
                </a:solidFill>
              </a:rPr>
              <a:t>COMPLETION TIMELINES:</a:t>
            </a:r>
          </a:p>
          <a:p>
            <a:pPr marL="342900" indent="-342900" eaLnBrk="1" hangingPunct="1">
              <a:buFont typeface="Arial" charset="0"/>
              <a:buChar char="•"/>
              <a:defRPr/>
            </a:pPr>
            <a:r>
              <a:rPr lang="en-GB" altLang="en-US" sz="1200" b="0" dirty="0">
                <a:solidFill>
                  <a:prstClr val="black">
                    <a:lumMod val="95000"/>
                    <a:lumOff val="5000"/>
                  </a:prstClr>
                </a:solidFill>
              </a:rPr>
              <a:t>Data entry – within </a:t>
            </a:r>
            <a:r>
              <a:rPr lang="en-GB" altLang="en-US" sz="1200" b="0" dirty="0" smtClean="0">
                <a:solidFill>
                  <a:prstClr val="black">
                    <a:lumMod val="95000"/>
                    <a:lumOff val="5000"/>
                  </a:prstClr>
                </a:solidFill>
              </a:rPr>
              <a:t>6 </a:t>
            </a:r>
            <a:r>
              <a:rPr lang="en-GB" altLang="en-US" sz="1200" b="0" dirty="0">
                <a:solidFill>
                  <a:prstClr val="black">
                    <a:lumMod val="95000"/>
                    <a:lumOff val="5000"/>
                  </a:prstClr>
                </a:solidFill>
              </a:rPr>
              <a:t>weeks of the patient visit</a:t>
            </a:r>
          </a:p>
          <a:p>
            <a:pPr marL="342900" indent="-342900" eaLnBrk="1" hangingPunct="1">
              <a:buFont typeface="Arial" charset="0"/>
              <a:buChar char="•"/>
              <a:defRPr/>
            </a:pPr>
            <a:r>
              <a:rPr lang="en-GB" altLang="en-US" sz="1200" b="0" dirty="0">
                <a:solidFill>
                  <a:prstClr val="black">
                    <a:lumMod val="95000"/>
                    <a:lumOff val="5000"/>
                  </a:prstClr>
                </a:solidFill>
              </a:rPr>
              <a:t>Resolution of queries – within  </a:t>
            </a:r>
            <a:r>
              <a:rPr lang="en-GB" altLang="en-US" sz="1200" b="0" dirty="0" smtClean="0">
                <a:solidFill>
                  <a:prstClr val="black">
                    <a:lumMod val="95000"/>
                    <a:lumOff val="5000"/>
                  </a:prstClr>
                </a:solidFill>
              </a:rPr>
              <a:t>6 weeks </a:t>
            </a:r>
            <a:r>
              <a:rPr lang="en-GB" altLang="en-US" sz="1200" b="0" dirty="0">
                <a:solidFill>
                  <a:prstClr val="black">
                    <a:lumMod val="95000"/>
                    <a:lumOff val="5000"/>
                  </a:prstClr>
                </a:solidFill>
              </a:rPr>
              <a:t>of receipt</a:t>
            </a:r>
          </a:p>
          <a:p>
            <a:pPr>
              <a:defRPr/>
            </a:pPr>
            <a:endParaRPr lang="en-GB" dirty="0"/>
          </a:p>
        </p:txBody>
      </p:sp>
      <p:sp>
        <p:nvSpPr>
          <p:cNvPr id="4" name="Content Placeholder 3"/>
          <p:cNvSpPr>
            <a:spLocks noGrp="1"/>
          </p:cNvSpPr>
          <p:nvPr>
            <p:ph sz="quarter" idx="4"/>
          </p:nvPr>
        </p:nvSpPr>
        <p:spPr>
          <a:xfrm>
            <a:off x="4598988" y="2057400"/>
            <a:ext cx="4041775" cy="2057400"/>
          </a:xfrm>
        </p:spPr>
        <p:txBody>
          <a:bodyPr/>
          <a:lstStyle/>
          <a:p>
            <a:pPr marL="0" indent="0" eaLnBrk="1" hangingPunct="1">
              <a:lnSpc>
                <a:spcPct val="80000"/>
              </a:lnSpc>
              <a:buFont typeface="Arial" charset="0"/>
              <a:buNone/>
              <a:defRPr/>
            </a:pPr>
            <a:r>
              <a:rPr lang="en-GB" altLang="en-US" sz="1600" b="1" dirty="0">
                <a:solidFill>
                  <a:prstClr val="black"/>
                </a:solidFill>
              </a:rPr>
              <a:t>ELECTRONIC CRF VISITS:</a:t>
            </a:r>
          </a:p>
          <a:p>
            <a:pPr eaLnBrk="1" hangingPunct="1">
              <a:lnSpc>
                <a:spcPct val="80000"/>
              </a:lnSpc>
              <a:defRPr/>
            </a:pPr>
            <a:r>
              <a:rPr lang="en-GB" altLang="en-US" sz="1200" dirty="0" smtClean="0">
                <a:solidFill>
                  <a:prstClr val="black"/>
                </a:solidFill>
              </a:rPr>
              <a:t>Baseline</a:t>
            </a:r>
          </a:p>
          <a:p>
            <a:pPr eaLnBrk="1" hangingPunct="1">
              <a:lnSpc>
                <a:spcPct val="80000"/>
              </a:lnSpc>
              <a:defRPr/>
            </a:pPr>
            <a:r>
              <a:rPr lang="en-GB" altLang="en-US" sz="1200" dirty="0" smtClean="0">
                <a:solidFill>
                  <a:prstClr val="black"/>
                </a:solidFill>
              </a:rPr>
              <a:t>Weekly Treatment and Treatment Summary</a:t>
            </a:r>
            <a:endParaRPr lang="en-GB" altLang="en-US" sz="1200" dirty="0">
              <a:solidFill>
                <a:prstClr val="black"/>
              </a:solidFill>
            </a:endParaRPr>
          </a:p>
          <a:p>
            <a:pPr eaLnBrk="1" hangingPunct="1">
              <a:lnSpc>
                <a:spcPct val="80000"/>
              </a:lnSpc>
              <a:defRPr/>
            </a:pPr>
            <a:r>
              <a:rPr lang="en-GB" altLang="en-US" sz="1200" dirty="0" smtClean="0">
                <a:solidFill>
                  <a:prstClr val="black"/>
                </a:solidFill>
              </a:rPr>
              <a:t>Follow Up and Tumour Assessment</a:t>
            </a:r>
            <a:endParaRPr lang="en-GB" altLang="en-US" sz="1200" dirty="0">
              <a:solidFill>
                <a:prstClr val="black"/>
              </a:solidFill>
            </a:endParaRPr>
          </a:p>
          <a:p>
            <a:pPr eaLnBrk="1" hangingPunct="1">
              <a:lnSpc>
                <a:spcPct val="80000"/>
              </a:lnSpc>
              <a:defRPr/>
            </a:pPr>
            <a:r>
              <a:rPr lang="en-GB" altLang="en-US" sz="1200" dirty="0" smtClean="0">
                <a:solidFill>
                  <a:prstClr val="black"/>
                </a:solidFill>
              </a:rPr>
              <a:t>Pregnancy Notification</a:t>
            </a:r>
          </a:p>
          <a:p>
            <a:pPr eaLnBrk="1" hangingPunct="1">
              <a:lnSpc>
                <a:spcPct val="80000"/>
              </a:lnSpc>
              <a:defRPr/>
            </a:pPr>
            <a:r>
              <a:rPr lang="en-GB" altLang="en-US" sz="1200" dirty="0" smtClean="0">
                <a:solidFill>
                  <a:prstClr val="black"/>
                </a:solidFill>
              </a:rPr>
              <a:t>Consent </a:t>
            </a:r>
            <a:r>
              <a:rPr lang="en-GB" altLang="en-US" sz="1200" dirty="0">
                <a:solidFill>
                  <a:prstClr val="black"/>
                </a:solidFill>
              </a:rPr>
              <a:t>Withdrawal Notification</a:t>
            </a:r>
          </a:p>
          <a:p>
            <a:pPr>
              <a:defRPr/>
            </a:pPr>
            <a:endParaRPr lang="en-GB" dirty="0"/>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
        <p:nvSpPr>
          <p:cNvPr id="2" name="TextBox 1"/>
          <p:cNvSpPr txBox="1"/>
          <p:nvPr/>
        </p:nvSpPr>
        <p:spPr>
          <a:xfrm>
            <a:off x="457200" y="4191000"/>
            <a:ext cx="8458200" cy="2246769"/>
          </a:xfrm>
          <a:prstGeom prst="rect">
            <a:avLst/>
          </a:prstGeom>
          <a:noFill/>
        </p:spPr>
        <p:txBody>
          <a:bodyPr wrap="square" rtlCol="0">
            <a:spAutoFit/>
          </a:bodyPr>
          <a:lstStyle/>
          <a:p>
            <a:pPr marL="0" lvl="1"/>
            <a:r>
              <a:rPr lang="en-GB" sz="1400" b="1" dirty="0"/>
              <a:t>Central Review of Data</a:t>
            </a:r>
          </a:p>
          <a:p>
            <a:r>
              <a:rPr lang="en-GB" sz="1200" dirty="0"/>
              <a:t>CRUK CTU will regularly review the data for compliance with the protocol, and for inconsistent or missing data.  Should any missing data or data anomalies be found within the eCRFs upon CTU review, queries will be generated within the MACRO</a:t>
            </a:r>
            <a:r>
              <a:rPr lang="en-GB" sz="1200" baseline="30000" dirty="0"/>
              <a:t>®</a:t>
            </a:r>
            <a:r>
              <a:rPr lang="en-GB" sz="1200" dirty="0"/>
              <a:t> study database for the site to access and resolve. </a:t>
            </a:r>
            <a:endParaRPr lang="en-GB" sz="1200" dirty="0" smtClean="0"/>
          </a:p>
          <a:p>
            <a:endParaRPr lang="en-GB" sz="1200" dirty="0" smtClean="0"/>
          </a:p>
          <a:p>
            <a:r>
              <a:rPr lang="en-GB" sz="1200" dirty="0" smtClean="0"/>
              <a:t>Sites </a:t>
            </a:r>
            <a:r>
              <a:rPr lang="en-GB" sz="1200" dirty="0"/>
              <a:t>are expected to review and respond to queries within the database in a timeous manner.  Any issues identified at sites in relation to poor data/slow response to data queries will be managed as per the data escalation </a:t>
            </a:r>
            <a:r>
              <a:rPr lang="en-GB" sz="1200" dirty="0" smtClean="0"/>
              <a:t>process. </a:t>
            </a:r>
            <a:endParaRPr lang="en-GB" sz="1200" dirty="0"/>
          </a:p>
          <a:p>
            <a:r>
              <a:rPr lang="en-GB" sz="1200" dirty="0"/>
              <a:t> </a:t>
            </a:r>
          </a:p>
          <a:p>
            <a:r>
              <a:rPr lang="en-GB" sz="1200" dirty="0"/>
              <a:t>To minimise the number of data queries being sent to sites, the CRUK CTU will develop a data rulings document and resolve as many self-evident queries as possible in-house.</a:t>
            </a:r>
          </a:p>
          <a:p>
            <a:endParaRPr lang="en-GB" dirty="0"/>
          </a:p>
        </p:txBody>
      </p:sp>
    </p:spTree>
    <p:extLst>
      <p:ext uri="{BB962C8B-B14F-4D97-AF65-F5344CB8AC3E}">
        <p14:creationId xmlns:p14="http://schemas.microsoft.com/office/powerpoint/2010/main" val="3780182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n-GB" sz="3200" dirty="0" smtClean="0">
                <a:solidFill>
                  <a:srgbClr val="7030A0"/>
                </a:solidFill>
              </a:rPr>
              <a:t>Data Management (2)</a:t>
            </a:r>
            <a:endParaRPr lang="en-GB" sz="3200" dirty="0">
              <a:solidFill>
                <a:srgbClr val="7030A0"/>
              </a:solidFill>
            </a:endParaRPr>
          </a:p>
        </p:txBody>
      </p:sp>
      <p:sp>
        <p:nvSpPr>
          <p:cNvPr id="10" name="Content Placeholder 9"/>
          <p:cNvSpPr>
            <a:spLocks noGrp="1"/>
          </p:cNvSpPr>
          <p:nvPr>
            <p:ph idx="1"/>
          </p:nvPr>
        </p:nvSpPr>
        <p:spPr>
          <a:xfrm>
            <a:off x="457200" y="1371600"/>
            <a:ext cx="8229600" cy="4525963"/>
          </a:xfrm>
        </p:spPr>
        <p:txBody>
          <a:bodyPr>
            <a:normAutofit/>
          </a:bodyPr>
          <a:lstStyle/>
          <a:p>
            <a:pPr marL="0" indent="0">
              <a:lnSpc>
                <a:spcPct val="150000"/>
              </a:lnSpc>
              <a:spcBef>
                <a:spcPts val="0"/>
              </a:spcBef>
              <a:buNone/>
              <a:defRPr/>
            </a:pPr>
            <a:r>
              <a:rPr lang="en-GB" altLang="en-US" sz="1600" b="1" u="sng" dirty="0">
                <a:solidFill>
                  <a:prstClr val="black">
                    <a:lumMod val="95000"/>
                    <a:lumOff val="5000"/>
                  </a:prstClr>
                </a:solidFill>
              </a:rPr>
              <a:t>DATA ESCALATION PROCESS</a:t>
            </a:r>
          </a:p>
          <a:p>
            <a:pPr>
              <a:lnSpc>
                <a:spcPct val="150000"/>
              </a:lnSpc>
              <a:spcBef>
                <a:spcPts val="0"/>
              </a:spcBef>
              <a:buClr>
                <a:srgbClr val="7030A0"/>
              </a:buClr>
              <a:buFont typeface="Wingdings" panose="05000000000000000000" pitchFamily="2" charset="2"/>
              <a:buChar char="§"/>
              <a:defRPr/>
            </a:pPr>
            <a:r>
              <a:rPr lang="en-GB" altLang="en-US" sz="1600" dirty="0">
                <a:solidFill>
                  <a:prstClr val="black"/>
                </a:solidFill>
              </a:rPr>
              <a:t>CRUK CTU will regularly chase outstanding data from participating sites. Routine requests for outstanding data and data queries will be performed quarterly or more regularly if required.</a:t>
            </a:r>
          </a:p>
          <a:p>
            <a:pPr>
              <a:lnSpc>
                <a:spcPct val="150000"/>
              </a:lnSpc>
              <a:spcBef>
                <a:spcPts val="0"/>
              </a:spcBef>
              <a:buClr>
                <a:srgbClr val="7030A0"/>
              </a:buClr>
              <a:buFont typeface="Wingdings" panose="05000000000000000000" pitchFamily="2" charset="2"/>
              <a:buChar char="§"/>
              <a:defRPr/>
            </a:pPr>
            <a:r>
              <a:rPr lang="en-GB" altLang="en-US" sz="1600" dirty="0">
                <a:solidFill>
                  <a:prstClr val="black"/>
                </a:solidFill>
              </a:rPr>
              <a:t>Sites will be routinely requested to complete outstanding data and data queries within 6 weeks of receiving the queries or the eCRF being due for completion.</a:t>
            </a:r>
          </a:p>
          <a:p>
            <a:pPr>
              <a:lnSpc>
                <a:spcPct val="150000"/>
              </a:lnSpc>
              <a:spcBef>
                <a:spcPts val="0"/>
              </a:spcBef>
              <a:buClr>
                <a:srgbClr val="7030A0"/>
              </a:buClr>
              <a:buFont typeface="Wingdings" panose="05000000000000000000" pitchFamily="2" charset="2"/>
              <a:buChar char="§"/>
              <a:defRPr/>
            </a:pPr>
            <a:r>
              <a:rPr lang="en-GB" altLang="en-US" sz="1600" dirty="0">
                <a:solidFill>
                  <a:prstClr val="black"/>
                </a:solidFill>
              </a:rPr>
              <a:t>Trigger reports will be run quarterly at the same point as the routine requests for data. If 20% of forms are overdue for more than 3 months (at least 10 forms meeting this criteria) or any forms greater than 6 months overdue the site will be contacted. A log will be kept of any sites meeting a trigger point.</a:t>
            </a:r>
          </a:p>
          <a:p>
            <a:pPr>
              <a:lnSpc>
                <a:spcPct val="150000"/>
              </a:lnSpc>
              <a:spcBef>
                <a:spcPts val="0"/>
              </a:spcBef>
              <a:buClr>
                <a:srgbClr val="7030A0"/>
              </a:buClr>
              <a:buFont typeface="Wingdings" panose="05000000000000000000" pitchFamily="2" charset="2"/>
              <a:buChar char="§"/>
              <a:defRPr/>
            </a:pPr>
            <a:r>
              <a:rPr lang="en-GB" altLang="en-US" sz="1600" dirty="0">
                <a:solidFill>
                  <a:prstClr val="black"/>
                </a:solidFill>
              </a:rPr>
              <a:t>If a site consistently meets a trigger point an escalation process will begin. See the protocol for further information.  </a:t>
            </a:r>
          </a:p>
          <a:p>
            <a:endParaRPr lang="en-GB" sz="1600" dirty="0"/>
          </a:p>
        </p:txBody>
      </p:sp>
      <p:sp>
        <p:nvSpPr>
          <p:cNvPr id="7" name="Footer Placeholder 6"/>
          <p:cNvSpPr>
            <a:spLocks noGrp="1"/>
          </p:cNvSpPr>
          <p:nvPr>
            <p:ph type="ftr" sz="quarter" idx="11"/>
          </p:nvPr>
        </p:nvSpPr>
        <p:spPr/>
        <p:txBody>
          <a:bodyPr/>
          <a:lstStyle/>
          <a:p>
            <a:r>
              <a:rPr lang="en-US" dirty="0" smtClean="0"/>
              <a:t>Version 1 03May2017</a:t>
            </a:r>
            <a:endParaRPr lang="en-US"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819044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487362"/>
          </a:xfrm>
        </p:spPr>
        <p:txBody>
          <a:bodyPr/>
          <a:lstStyle/>
          <a:p>
            <a:pPr eaLnBrk="1" hangingPunct="1"/>
            <a:r>
              <a:rPr lang="en-GB" altLang="en-US" sz="2400" dirty="0" smtClean="0">
                <a:solidFill>
                  <a:srgbClr val="7030A0"/>
                </a:solidFill>
                <a:latin typeface="Verdana" panose="020B0604030504040204" pitchFamily="34" charset="0"/>
                <a:ea typeface="Verdana" panose="020B0604030504040204" pitchFamily="34" charset="0"/>
                <a:cs typeface="Verdana" panose="020B0604030504040204" pitchFamily="34" charset="0"/>
              </a:rPr>
              <a:t>Site Set Up</a:t>
            </a:r>
            <a:endParaRPr lang="en-US" altLang="en-US" sz="2400" dirty="0" smtClean="0">
              <a:solidFill>
                <a:srgbClr val="7030A0"/>
              </a:solidFill>
              <a:latin typeface="Verdana" panose="020B0604030504040204" pitchFamily="34" charset="0"/>
              <a:ea typeface="Verdana" panose="020B0604030504040204" pitchFamily="34" charset="0"/>
              <a:cs typeface="Verdana" panose="020B0604030504040204" pitchFamily="34" charset="0"/>
            </a:endParaRPr>
          </a:p>
        </p:txBody>
      </p:sp>
      <p:sp>
        <p:nvSpPr>
          <p:cNvPr id="18435" name="Rectangle 3"/>
          <p:cNvSpPr>
            <a:spLocks noGrp="1" noChangeArrowheads="1"/>
          </p:cNvSpPr>
          <p:nvPr>
            <p:ph type="body" sz="half" idx="1"/>
          </p:nvPr>
        </p:nvSpPr>
        <p:spPr/>
        <p:txBody>
          <a:bodyPr/>
          <a:lstStyle/>
          <a:p>
            <a:pPr eaLnBrk="1" hangingPunct="1">
              <a:buFontTx/>
              <a:buNone/>
            </a:pPr>
            <a:r>
              <a:rPr lang="en-GB" altLang="en-US" dirty="0" smtClean="0">
                <a:latin typeface="Trebuchet MS" pitchFamily="34" charset="0"/>
              </a:rPr>
              <a:t>     </a:t>
            </a:r>
            <a:endParaRPr lang="en-US" altLang="en-US" dirty="0" smtClean="0">
              <a:latin typeface="Trebuchet MS" pitchFamily="34" charset="0"/>
            </a:endParaRPr>
          </a:p>
        </p:txBody>
      </p:sp>
      <p:graphicFrame>
        <p:nvGraphicFramePr>
          <p:cNvPr id="133266" name="Group 146"/>
          <p:cNvGraphicFramePr>
            <a:graphicFrameLocks noGrp="1"/>
          </p:cNvGraphicFramePr>
          <p:nvPr>
            <p:ph sz="half" idx="2"/>
            <p:extLst>
              <p:ext uri="{D42A27DB-BD31-4B8C-83A1-F6EECF244321}">
                <p14:modId xmlns:p14="http://schemas.microsoft.com/office/powerpoint/2010/main" val="3770937062"/>
              </p:ext>
            </p:extLst>
          </p:nvPr>
        </p:nvGraphicFramePr>
        <p:xfrm>
          <a:off x="2133600" y="990600"/>
          <a:ext cx="4953000" cy="4509007"/>
        </p:xfrm>
        <a:graphic>
          <a:graphicData uri="http://schemas.openxmlformats.org/drawingml/2006/table">
            <a:tbl>
              <a:tblPr/>
              <a:tblGrid>
                <a:gridCol w="4953000">
                  <a:extLst>
                    <a:ext uri="{9D8B030D-6E8A-4147-A177-3AD203B41FA5}">
                      <a16:colId xmlns:a16="http://schemas.microsoft.com/office/drawing/2014/main" val="20000"/>
                    </a:ext>
                  </a:extLst>
                </a:gridCol>
              </a:tblGrid>
              <a:tr h="895685">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itchFamily="34" charset="0"/>
                          <a:ea typeface="MS PGothic" pitchFamily="34" charset="-128"/>
                          <a:cs typeface="Times New Roman" pitchFamily="18" charset="0"/>
                        </a:rPr>
                        <a:t>CRUK CTU GLASGOW </a:t>
                      </a:r>
                      <a:r>
                        <a:rPr kumimoji="0" lang="en-GB" altLang="en-US" sz="1200" b="1" i="0" u="none" strike="noStrike" cap="none" normalizeH="0" baseline="0" dirty="0" smtClean="0">
                          <a:ln>
                            <a:noFill/>
                          </a:ln>
                          <a:solidFill>
                            <a:schemeClr val="tx1"/>
                          </a:solidFill>
                          <a:effectLst/>
                          <a:latin typeface="Calibri" pitchFamily="34" charset="0"/>
                          <a:ea typeface="MS PGothic" pitchFamily="34" charset="-128"/>
                          <a:cs typeface="Times New Roman" pitchFamily="18" charset="0"/>
                        </a:rPr>
                        <a:t>will provide</a:t>
                      </a:r>
                      <a:endParaRPr kumimoji="0" lang="en-GB" altLang="en-US" sz="12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dirty="0" smtClean="0">
                          <a:ln>
                            <a:noFill/>
                          </a:ln>
                          <a:solidFill>
                            <a:prstClr val="black"/>
                          </a:solidFill>
                          <a:effectLst/>
                          <a:uLnTx/>
                          <a:uFillTx/>
                          <a:latin typeface="Calibri" pitchFamily="34" charset="0"/>
                          <a:ea typeface="MS PGothic" pitchFamily="34" charset="-128"/>
                          <a:cs typeface="Times New Roman" pitchFamily="18" charset="0"/>
                        </a:rPr>
                        <a:t> Main REC approval  - HRA Document Package - Site Initiation Slides</a:t>
                      </a:r>
                      <a:r>
                        <a:rPr kumimoji="0" lang="en-GB" altLang="en-US" sz="1000" b="0" i="0" u="none" strike="noStrike" kern="1200" cap="none" spc="0" normalizeH="0" baseline="0" noProof="0" dirty="0" smtClean="0">
                          <a:ln>
                            <a:noFill/>
                          </a:ln>
                          <a:solidFill>
                            <a:prstClr val="black"/>
                          </a:solidFill>
                          <a:effectLst/>
                          <a:uLnTx/>
                          <a:uFillTx/>
                          <a:latin typeface="Times New Roman" pitchFamily="18" charset="0"/>
                          <a:ea typeface="MS PGothic" pitchFamily="34" charset="-128"/>
                          <a:cs typeface="Times New Roman" pitchFamily="18" charset="0"/>
                        </a:rPr>
                        <a:t> </a:t>
                      </a:r>
                      <a:r>
                        <a:rPr kumimoji="0" lang="en-GB" altLang="en-US" sz="1200" b="0" i="0" u="none" strike="noStrike" kern="1200" cap="none" spc="0" normalizeH="0" baseline="0" noProof="0" dirty="0" smtClean="0">
                          <a:ln>
                            <a:noFill/>
                          </a:ln>
                          <a:solidFill>
                            <a:prstClr val="black"/>
                          </a:solidFill>
                          <a:effectLst/>
                          <a:uLnTx/>
                          <a:uFillTx/>
                          <a:latin typeface="Calibri" pitchFamily="34" charset="0"/>
                          <a:ea typeface="MS PGothic" pitchFamily="34" charset="-128"/>
                          <a:cs typeface="Times New Roman" pitchFamily="18" charset="0"/>
                        </a:rPr>
                        <a:t>- Investigator Site File</a:t>
                      </a:r>
                      <a:endParaRPr kumimoji="0" lang="en-GB" altLang="en-US" sz="1000" b="0" i="0" u="none" strike="noStrike" kern="1200" cap="none" spc="0" normalizeH="0" baseline="0" noProof="0" dirty="0" smtClean="0">
                        <a:ln>
                          <a:noFill/>
                        </a:ln>
                        <a:solidFill>
                          <a:prstClr val="black"/>
                        </a:solidFill>
                        <a:effectLst/>
                        <a:uLnTx/>
                        <a:uFillTx/>
                        <a:latin typeface="Times New Roman" pitchFamily="18" charset="0"/>
                        <a:ea typeface="MS PGothic" pitchFamily="34" charset="-128"/>
                        <a:cs typeface="Times New Roman" pitchFamily="18" charset="0"/>
                      </a:endParaRPr>
                    </a:p>
                  </a:txBody>
                  <a:tcPr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467314">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itchFamily="34" charset="0"/>
                          <a:ea typeface="MS PGothic" pitchFamily="34" charset="-128"/>
                          <a:cs typeface="Times New Roman" pitchFamily="18" charset="0"/>
                          <a:sym typeface="Wingdings" pitchFamily="2" charset="2"/>
                        </a:rPr>
                        <a:t></a:t>
                      </a:r>
                    </a:p>
                  </a:txBody>
                  <a:tcPr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1432524">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itchFamily="34" charset="0"/>
                          <a:ea typeface="MS PGothic" pitchFamily="34" charset="-128"/>
                          <a:cs typeface="Times New Roman" pitchFamily="18" charset="0"/>
                        </a:rPr>
                        <a:t>SITE</a:t>
                      </a:r>
                      <a:r>
                        <a:rPr kumimoji="0" lang="en-GB" altLang="en-US" sz="1400" b="1" i="0" u="none" strike="noStrike" cap="none" normalizeH="0" baseline="0" dirty="0" smtClean="0">
                          <a:ln>
                            <a:noFill/>
                          </a:ln>
                          <a:solidFill>
                            <a:schemeClr val="tx1"/>
                          </a:solidFill>
                          <a:effectLst/>
                          <a:latin typeface="Calibri" pitchFamily="34" charset="0"/>
                          <a:ea typeface="MS PGothic" pitchFamily="34" charset="-128"/>
                          <a:cs typeface="Times New Roman" pitchFamily="18" charset="0"/>
                        </a:rPr>
                        <a:t> </a:t>
                      </a:r>
                      <a:r>
                        <a:rPr kumimoji="0" lang="en-GB" altLang="en-US" sz="1200" b="1" i="0" u="none" strike="noStrike" cap="none" normalizeH="0" baseline="0" dirty="0" smtClean="0">
                          <a:ln>
                            <a:noFill/>
                          </a:ln>
                          <a:solidFill>
                            <a:schemeClr val="tx1"/>
                          </a:solidFill>
                          <a:effectLst/>
                          <a:latin typeface="Calibri" pitchFamily="34" charset="0"/>
                          <a:ea typeface="MS PGothic" pitchFamily="34" charset="-128"/>
                          <a:cs typeface="Times New Roman" pitchFamily="18" charset="0"/>
                        </a:rPr>
                        <a:t>to submit</a:t>
                      </a:r>
                      <a:endParaRPr kumimoji="0" lang="en-GB" altLang="en-US" sz="12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cap="none" normalizeH="0" baseline="0" dirty="0" smtClean="0">
                          <a:ln>
                            <a:noFill/>
                          </a:ln>
                          <a:solidFill>
                            <a:schemeClr val="tx1"/>
                          </a:solidFill>
                          <a:effectLst/>
                          <a:latin typeface="Calibri" pitchFamily="34" charset="0"/>
                          <a:ea typeface="MS PGothic" pitchFamily="34" charset="-128"/>
                          <a:cs typeface="Times New Roman" pitchFamily="18" charset="0"/>
                        </a:rPr>
                        <a:t> </a:t>
                      </a:r>
                      <a:r>
                        <a:rPr kumimoji="0" lang="en-GB" altLang="en-US" sz="1200" b="0" i="0" u="none" strike="noStrike" kern="1200" cap="none" spc="0" normalizeH="0" baseline="0" noProof="0" dirty="0" smtClean="0">
                          <a:ln>
                            <a:noFill/>
                          </a:ln>
                          <a:solidFill>
                            <a:prstClr val="black"/>
                          </a:solidFill>
                          <a:effectLst/>
                          <a:uLnTx/>
                          <a:uFillTx/>
                          <a:latin typeface="Calibri"/>
                          <a:ea typeface="MS PGothic" pitchFamily="34" charset="-128"/>
                          <a:cs typeface="Times New Roman" pitchFamily="18" charset="0"/>
                        </a:rPr>
                        <a:t>Delegation and Study Specific Training Log – SSI (if required) – R&amp;D Approval/ Confirmation  – Clinical Trial Agreement –  Principle Investigator CVs - GCP Certificate – PIS/CF, GP Letter, Patient Results Letter. on Trust  Headed Paper - Lab normal ranges and accreditation certificates (haem and biochem) – RTTQA Approval</a:t>
                      </a:r>
                      <a:endParaRPr kumimoji="0" lang="en-GB" altLang="en-US" sz="1200" b="0" i="0" u="none" strike="noStrike" kern="1200" cap="none" spc="0" normalizeH="0" baseline="0" noProof="0" dirty="0" smtClean="0">
                        <a:ln>
                          <a:noFill/>
                        </a:ln>
                        <a:solidFill>
                          <a:prstClr val="black"/>
                        </a:solidFill>
                        <a:effectLst/>
                        <a:uLnTx/>
                        <a:uFillTx/>
                        <a:latin typeface="Calibri"/>
                        <a:ea typeface="MS PGothic" pitchFamily="34" charset="-128"/>
                        <a:cs typeface="+mn-cs"/>
                      </a:endParaRPr>
                    </a:p>
                  </a:txBody>
                  <a:tcPr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67314">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itchFamily="34" charset="0"/>
                          <a:ea typeface="MS PGothic" pitchFamily="34" charset="-128"/>
                          <a:cs typeface="Times New Roman" pitchFamily="18" charset="0"/>
                          <a:sym typeface="Wingdings" pitchFamily="2" charset="2"/>
                        </a:rPr>
                        <a:t></a:t>
                      </a:r>
                      <a:endParaRPr kumimoji="0" lang="en-GB" altLang="en-US" sz="10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txBody>
                  <a:tcPr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389428">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dirty="0" smtClean="0">
                          <a:ln>
                            <a:noFill/>
                          </a:ln>
                          <a:solidFill>
                            <a:schemeClr val="tx1"/>
                          </a:solidFill>
                          <a:effectLst/>
                          <a:latin typeface="Calibri" pitchFamily="34" charset="0"/>
                          <a:ea typeface="MS PGothic" pitchFamily="34" charset="-128"/>
                          <a:cs typeface="Times New Roman" pitchFamily="18" charset="0"/>
                        </a:rPr>
                        <a:t>INITIATION PROCESS</a:t>
                      </a:r>
                      <a:endParaRPr kumimoji="0" lang="en-GB"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467314">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itchFamily="34" charset="0"/>
                          <a:ea typeface="MS PGothic" pitchFamily="34" charset="-128"/>
                          <a:cs typeface="Times New Roman" pitchFamily="18" charset="0"/>
                          <a:sym typeface="Wingdings" pitchFamily="2" charset="2"/>
                        </a:rPr>
                        <a:t></a:t>
                      </a:r>
                      <a:endParaRPr kumimoji="0" lang="en-GB" altLang="en-US" sz="10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txBody>
                  <a:tcPr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389428">
                <a:tc>
                  <a:txBody>
                    <a:bodyPr/>
                    <a:lstStyle>
                      <a:lvl1pPr>
                        <a:spcBef>
                          <a:spcPct val="20000"/>
                        </a:spcBef>
                        <a:buFont typeface="Arial" pitchFamily="34" charset="0"/>
                        <a:defRPr sz="2800">
                          <a:solidFill>
                            <a:schemeClr val="tx1"/>
                          </a:solidFill>
                          <a:latin typeface="Calibri" pitchFamily="34" charset="0"/>
                          <a:ea typeface="MS PGothic" pitchFamily="34" charset="-128"/>
                        </a:defRPr>
                      </a:lvl1pPr>
                      <a:lvl2pPr marL="742950" indent="-285750">
                        <a:spcBef>
                          <a:spcPct val="20000"/>
                        </a:spcBef>
                        <a:buFont typeface="Arial" pitchFamily="34" charset="0"/>
                        <a:defRPr sz="2400">
                          <a:solidFill>
                            <a:schemeClr val="tx1"/>
                          </a:solidFill>
                          <a:latin typeface="Calibri" pitchFamily="34" charset="0"/>
                          <a:ea typeface="MS PGothic" pitchFamily="34" charset="-128"/>
                        </a:defRPr>
                      </a:lvl2pPr>
                      <a:lvl3pPr marL="1143000" indent="-228600">
                        <a:spcBef>
                          <a:spcPct val="20000"/>
                        </a:spcBef>
                        <a:buFont typeface="Arial" pitchFamily="34" charset="0"/>
                        <a:defRPr sz="2000">
                          <a:solidFill>
                            <a:schemeClr val="tx1"/>
                          </a:solidFill>
                          <a:latin typeface="Calibri" pitchFamily="34" charset="0"/>
                          <a:ea typeface="MS PGothic" pitchFamily="34" charset="-128"/>
                        </a:defRPr>
                      </a:lvl3pPr>
                      <a:lvl4pPr marL="1600200" indent="-228600">
                        <a:spcBef>
                          <a:spcPct val="20000"/>
                        </a:spcBef>
                        <a:buFont typeface="Arial" pitchFamily="34" charset="0"/>
                        <a:defRPr>
                          <a:solidFill>
                            <a:schemeClr val="tx1"/>
                          </a:solidFill>
                          <a:latin typeface="Calibri" pitchFamily="34" charset="0"/>
                          <a:ea typeface="MS PGothic" pitchFamily="34" charset="-128"/>
                        </a:defRPr>
                      </a:lvl4pPr>
                      <a:lvl5pPr marL="2057400" indent="-228600">
                        <a:spcBef>
                          <a:spcPct val="20000"/>
                        </a:spcBef>
                        <a:buFont typeface="Arial" pitchFamily="34" charset="0"/>
                        <a:defRPr>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dirty="0" smtClean="0">
                          <a:ln>
                            <a:noFill/>
                          </a:ln>
                          <a:solidFill>
                            <a:schemeClr val="tx1"/>
                          </a:solidFill>
                          <a:effectLst/>
                          <a:latin typeface="Calibri" pitchFamily="34" charset="0"/>
                          <a:ea typeface="MS PGothic" pitchFamily="34" charset="-128"/>
                          <a:cs typeface="Times New Roman" pitchFamily="18" charset="0"/>
                        </a:rPr>
                        <a:t>SITE ACTIVATED</a:t>
                      </a:r>
                      <a:endParaRPr kumimoji="0" lang="en-GB"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8446" name="Text Box 12"/>
          <p:cNvSpPr txBox="1">
            <a:spLocks noChangeArrowheads="1"/>
          </p:cNvSpPr>
          <p:nvPr/>
        </p:nvSpPr>
        <p:spPr bwMode="auto">
          <a:xfrm>
            <a:off x="2743200" y="3962400"/>
            <a:ext cx="2286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a:spcBef>
                <a:spcPct val="50000"/>
              </a:spcBef>
              <a:buFontTx/>
              <a:buNone/>
            </a:pPr>
            <a:r>
              <a:rPr lang="en-GB" altLang="en-US" sz="1600" dirty="0">
                <a:latin typeface="Trebuchet MS" pitchFamily="34" charset="0"/>
              </a:rPr>
              <a:t>   </a:t>
            </a:r>
            <a:endParaRPr lang="en-US" altLang="en-US" sz="1600" dirty="0">
              <a:latin typeface="Trebuchet MS" pitchFamily="34" charset="0"/>
            </a:endParaRPr>
          </a:p>
        </p:txBody>
      </p:sp>
      <p:sp>
        <p:nvSpPr>
          <p:cNvPr id="18447" name="Rectangle 15"/>
          <p:cNvSpPr>
            <a:spLocks noChangeArrowheads="1"/>
          </p:cNvSpPr>
          <p:nvPr/>
        </p:nvSpPr>
        <p:spPr bwMode="auto">
          <a:xfrm>
            <a:off x="2362200" y="4191000"/>
            <a:ext cx="3581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a:spcBef>
                <a:spcPct val="50000"/>
              </a:spcBef>
              <a:buFontTx/>
              <a:buNone/>
            </a:pPr>
            <a:endParaRPr lang="en-GB" altLang="en-US" sz="1400" dirty="0">
              <a:latin typeface="Trebuchet MS" pitchFamily="34" charset="0"/>
            </a:endParaRPr>
          </a:p>
        </p:txBody>
      </p:sp>
      <p:sp>
        <p:nvSpPr>
          <p:cNvPr id="18448" name="Rectangle 17"/>
          <p:cNvSpPr>
            <a:spLocks noChangeArrowheads="1"/>
          </p:cNvSpPr>
          <p:nvPr/>
        </p:nvSpPr>
        <p:spPr bwMode="auto">
          <a:xfrm>
            <a:off x="3048000" y="4648200"/>
            <a:ext cx="2105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spcBef>
                <a:spcPct val="0"/>
              </a:spcBef>
              <a:buFontTx/>
              <a:buNone/>
            </a:pPr>
            <a:endParaRPr lang="en-GB" altLang="en-US" sz="1400" dirty="0">
              <a:latin typeface="Arial" charset="0"/>
            </a:endParaRPr>
          </a:p>
        </p:txBody>
      </p:sp>
      <p:sp>
        <p:nvSpPr>
          <p:cNvPr id="18449" name="Text Box 18"/>
          <p:cNvSpPr txBox="1">
            <a:spLocks noChangeArrowheads="1"/>
          </p:cNvSpPr>
          <p:nvPr/>
        </p:nvSpPr>
        <p:spPr bwMode="auto">
          <a:xfrm>
            <a:off x="1981200" y="4419600"/>
            <a:ext cx="49307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a:spcBef>
                <a:spcPct val="50000"/>
              </a:spcBef>
              <a:buFontTx/>
              <a:buNone/>
            </a:pPr>
            <a:endParaRPr lang="en-GB" altLang="en-US" sz="1400" dirty="0">
              <a:latin typeface="Trebuchet MS" pitchFamily="34" charset="0"/>
            </a:endParaRPr>
          </a:p>
        </p:txBody>
      </p:sp>
      <p:pic>
        <p:nvPicPr>
          <p:cNvPr id="9" name="Picture 8"/>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2342665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457200"/>
            <a:ext cx="8229600" cy="609600"/>
          </a:xfrm>
        </p:spPr>
        <p:txBody>
          <a:bodyPr>
            <a:noAutofit/>
          </a:bodyPr>
          <a:lstStyle/>
          <a:p>
            <a:pPr eaLnBrk="1" hangingPunct="1"/>
            <a:r>
              <a:rPr lang="en-GB" altLang="en-US" sz="3600" dirty="0" smtClean="0">
                <a:solidFill>
                  <a:srgbClr val="7030A0"/>
                </a:solidFill>
                <a:ea typeface="Verdana" panose="020B0604030504040204" pitchFamily="34" charset="0"/>
                <a:cs typeface="Verdana" panose="020B0604030504040204" pitchFamily="34" charset="0"/>
              </a:rPr>
              <a:t>Study Details</a:t>
            </a:r>
            <a:endParaRPr lang="en-US" altLang="en-US" sz="3600" dirty="0" smtClean="0">
              <a:solidFill>
                <a:srgbClr val="7030A0"/>
              </a:solidFill>
              <a:ea typeface="Verdana" panose="020B0604030504040204" pitchFamily="34" charset="0"/>
              <a:cs typeface="Verdana" panose="020B0604030504040204" pitchFamily="34" charset="0"/>
            </a:endParaRPr>
          </a:p>
        </p:txBody>
      </p:sp>
      <p:sp>
        <p:nvSpPr>
          <p:cNvPr id="5123" name="Rectangle 3"/>
          <p:cNvSpPr>
            <a:spLocks noGrp="1" noChangeArrowheads="1"/>
          </p:cNvSpPr>
          <p:nvPr>
            <p:ph idx="1"/>
          </p:nvPr>
        </p:nvSpPr>
        <p:spPr>
          <a:xfrm>
            <a:off x="457200" y="1219200"/>
            <a:ext cx="8229600" cy="4906963"/>
          </a:xfrm>
        </p:spPr>
        <p:txBody>
          <a:bodyPr>
            <a:normAutofit fontScale="40000" lnSpcReduction="20000"/>
          </a:bodyPr>
          <a:lstStyle/>
          <a:p>
            <a:pPr marL="0" indent="0" algn="just" eaLnBrk="1" hangingPunct="1">
              <a:lnSpc>
                <a:spcPct val="80000"/>
              </a:lnSpc>
              <a:buFont typeface="Arial" charset="0"/>
              <a:buNone/>
              <a:defRPr/>
            </a:pPr>
            <a:endParaRPr lang="en-GB" altLang="en-US" sz="1400" dirty="0" smtClean="0"/>
          </a:p>
          <a:p>
            <a:pPr marL="476250" indent="-457200" algn="just" eaLnBrk="1" hangingPunct="1">
              <a:lnSpc>
                <a:spcPct val="160000"/>
              </a:lnSpc>
              <a:spcBef>
                <a:spcPts val="0"/>
              </a:spcBef>
              <a:buClr>
                <a:srgbClr val="7030A0"/>
              </a:buClr>
              <a:buFont typeface="Wingdings" panose="05000000000000000000" pitchFamily="2" charset="2"/>
              <a:buChar char="§"/>
              <a:defRPr/>
            </a:pPr>
            <a:r>
              <a:rPr lang="en-GB" altLang="en-US" sz="3500" dirty="0" smtClean="0">
                <a:ea typeface="Verdana" panose="020B0604030504040204" pitchFamily="34" charset="0"/>
                <a:cs typeface="Verdana" panose="020B0604030504040204" pitchFamily="34" charset="0"/>
              </a:rPr>
              <a:t>The study is being co-ordinated </a:t>
            </a:r>
            <a:r>
              <a:rPr lang="en-GB" altLang="en-US" sz="3500" dirty="0" smtClean="0">
                <a:solidFill>
                  <a:schemeClr val="tx1">
                    <a:lumMod val="95000"/>
                    <a:lumOff val="5000"/>
                  </a:schemeClr>
                </a:solidFill>
                <a:ea typeface="Verdana" panose="020B0604030504040204" pitchFamily="34" charset="0"/>
                <a:cs typeface="Verdana" panose="020B0604030504040204" pitchFamily="34" charset="0"/>
              </a:rPr>
              <a:t>by Cancer Research UK </a:t>
            </a:r>
            <a:r>
              <a:rPr lang="en-GB" altLang="en-US" sz="3500" dirty="0" smtClean="0">
                <a:ea typeface="Verdana" panose="020B0604030504040204" pitchFamily="34" charset="0"/>
                <a:cs typeface="Verdana" panose="020B0604030504040204" pitchFamily="34" charset="0"/>
              </a:rPr>
              <a:t>via the CRUK Clinical Trials Unit, Glasgow</a:t>
            </a:r>
          </a:p>
          <a:p>
            <a:pPr marL="476250" indent="-457200" algn="just" eaLnBrk="1" hangingPunct="1">
              <a:lnSpc>
                <a:spcPct val="160000"/>
              </a:lnSpc>
              <a:spcBef>
                <a:spcPts val="0"/>
              </a:spcBef>
              <a:buClr>
                <a:srgbClr val="7030A0"/>
              </a:buClr>
              <a:buFont typeface="Wingdings" panose="05000000000000000000" pitchFamily="2" charset="2"/>
              <a:buChar char="§"/>
              <a:defRPr/>
            </a:pPr>
            <a:r>
              <a:rPr lang="en-GB" altLang="en-US" sz="3500" dirty="0" smtClean="0">
                <a:ea typeface="Verdana" panose="020B0604030504040204" pitchFamily="34" charset="0"/>
                <a:cs typeface="Verdana" panose="020B0604030504040204" pitchFamily="34" charset="0"/>
              </a:rPr>
              <a:t>Sponsor of the study is NHS Greater Glasgow &amp; Clyde (legal entity Greater Glasgow Health Board (GGHB))</a:t>
            </a:r>
          </a:p>
          <a:p>
            <a:pPr marL="476250" indent="-457200" algn="just" eaLnBrk="1" hangingPunct="1">
              <a:lnSpc>
                <a:spcPct val="160000"/>
              </a:lnSpc>
              <a:spcBef>
                <a:spcPts val="0"/>
              </a:spcBef>
              <a:buClr>
                <a:srgbClr val="7030A0"/>
              </a:buClr>
              <a:buFont typeface="Wingdings" panose="05000000000000000000" pitchFamily="2" charset="2"/>
              <a:buChar char="§"/>
              <a:defRPr/>
            </a:pPr>
            <a:r>
              <a:rPr lang="en-GB" altLang="en-US" sz="3500" dirty="0" smtClean="0">
                <a:ea typeface="Verdana" panose="020B0604030504040204" pitchFamily="34" charset="0"/>
                <a:cs typeface="Verdana" panose="020B0604030504040204" pitchFamily="34" charset="0"/>
              </a:rPr>
              <a:t>Chief Investigator is Professor Matthew Hatton of Weston Park Hospital, Sheffield</a:t>
            </a:r>
          </a:p>
          <a:p>
            <a:pPr marL="476250" indent="-457200" algn="just" eaLnBrk="1" hangingPunct="1">
              <a:lnSpc>
                <a:spcPct val="160000"/>
              </a:lnSpc>
              <a:spcBef>
                <a:spcPts val="0"/>
              </a:spcBef>
              <a:buClr>
                <a:srgbClr val="7030A0"/>
              </a:buClr>
              <a:buFont typeface="Wingdings" panose="05000000000000000000" pitchFamily="2" charset="2"/>
              <a:buChar char="§"/>
              <a:defRPr/>
            </a:pPr>
            <a:r>
              <a:rPr lang="en-GB" altLang="en-US" sz="3500" dirty="0" smtClean="0">
                <a:ea typeface="Verdana" panose="020B0604030504040204" pitchFamily="34" charset="0"/>
                <a:cs typeface="Verdana" panose="020B0604030504040204" pitchFamily="34" charset="0"/>
              </a:rPr>
              <a:t>Study is being funded by a grant from Cancer Research UK</a:t>
            </a:r>
          </a:p>
          <a:p>
            <a:pPr marL="476250" indent="-457200" algn="just">
              <a:lnSpc>
                <a:spcPct val="160000"/>
              </a:lnSpc>
              <a:spcBef>
                <a:spcPts val="0"/>
              </a:spcBef>
              <a:buClr>
                <a:srgbClr val="7030A0"/>
              </a:buClr>
              <a:buFont typeface="Wingdings" panose="05000000000000000000" pitchFamily="2" charset="2"/>
              <a:buChar char="§"/>
              <a:defRPr/>
            </a:pPr>
            <a:r>
              <a:rPr lang="en-GB" altLang="en-US" sz="3500" dirty="0" smtClean="0">
                <a:ea typeface="Verdana" panose="020B0604030504040204" pitchFamily="34" charset="0"/>
                <a:cs typeface="Verdana" panose="020B0604030504040204" pitchFamily="34" charset="0"/>
              </a:rPr>
              <a:t>Study </a:t>
            </a:r>
            <a:r>
              <a:rPr lang="en-GB" altLang="en-US" sz="3500" dirty="0">
                <a:ea typeface="Verdana" panose="020B0604030504040204" pitchFamily="34" charset="0"/>
                <a:cs typeface="Verdana" panose="020B0604030504040204" pitchFamily="34" charset="0"/>
              </a:rPr>
              <a:t>will be conducted according to </a:t>
            </a:r>
            <a:r>
              <a:rPr lang="en-GB" altLang="en-US" sz="3500" dirty="0" smtClean="0">
                <a:ea typeface="Verdana" panose="020B0604030504040204" pitchFamily="34" charset="0"/>
                <a:cs typeface="Verdana" panose="020B0604030504040204" pitchFamily="34" charset="0"/>
              </a:rPr>
              <a:t>GCP </a:t>
            </a:r>
            <a:r>
              <a:rPr lang="en-GB" altLang="en-US" sz="3500" dirty="0">
                <a:ea typeface="Verdana" panose="020B0604030504040204" pitchFamily="34" charset="0"/>
                <a:cs typeface="Verdana" panose="020B0604030504040204" pitchFamily="34" charset="0"/>
              </a:rPr>
              <a:t>guidelines</a:t>
            </a:r>
          </a:p>
          <a:p>
            <a:pPr marL="476250" indent="-457200" algn="just">
              <a:lnSpc>
                <a:spcPct val="160000"/>
              </a:lnSpc>
              <a:spcBef>
                <a:spcPts val="0"/>
              </a:spcBef>
              <a:buClr>
                <a:srgbClr val="7030A0"/>
              </a:buClr>
              <a:buFont typeface="Wingdings" panose="05000000000000000000" pitchFamily="2" charset="2"/>
              <a:buChar char="§"/>
              <a:defRPr/>
            </a:pPr>
            <a:r>
              <a:rPr lang="en-GB" altLang="en-US" sz="3500" dirty="0" smtClean="0">
                <a:ea typeface="Verdana" panose="020B0604030504040204" pitchFamily="34" charset="0"/>
                <a:cs typeface="Verdana" panose="020B0604030504040204" pitchFamily="34" charset="0"/>
              </a:rPr>
              <a:t>Study conducted </a:t>
            </a:r>
            <a:r>
              <a:rPr lang="en-GB" altLang="en-US" sz="3500" dirty="0">
                <a:ea typeface="Verdana" panose="020B0604030504040204" pitchFamily="34" charset="0"/>
                <a:cs typeface="Verdana" panose="020B0604030504040204" pitchFamily="34" charset="0"/>
              </a:rPr>
              <a:t>in accordance with the EU Directive 2001/20/EC</a:t>
            </a:r>
          </a:p>
          <a:p>
            <a:pPr marL="476250" indent="-457200" algn="just">
              <a:lnSpc>
                <a:spcPct val="160000"/>
              </a:lnSpc>
              <a:spcBef>
                <a:spcPts val="0"/>
              </a:spcBef>
              <a:buClr>
                <a:srgbClr val="7030A0"/>
              </a:buClr>
              <a:buFont typeface="Wingdings" panose="05000000000000000000" pitchFamily="2" charset="2"/>
              <a:buChar char="§"/>
              <a:defRPr/>
            </a:pPr>
            <a:r>
              <a:rPr lang="en-GB" altLang="en-US" sz="3500" dirty="0" smtClean="0">
                <a:ea typeface="Verdana" panose="020B0604030504040204" pitchFamily="34" charset="0"/>
                <a:cs typeface="Verdana" panose="020B0604030504040204" pitchFamily="34" charset="0"/>
              </a:rPr>
              <a:t>Study </a:t>
            </a:r>
            <a:r>
              <a:rPr lang="en-GB" altLang="en-US" sz="3500" dirty="0">
                <a:ea typeface="Verdana" panose="020B0604030504040204" pitchFamily="34" charset="0"/>
                <a:cs typeface="Verdana" panose="020B0604030504040204" pitchFamily="34" charset="0"/>
              </a:rPr>
              <a:t>carried out in accordance with the World Medical Association Declaration of Helsinki (1964) and the Tokyo (1975), Venice (1983), Hong Kong (1989), South Africa (1996), Edinburgh (2000), Washington (2002), Tokyo (2004), Seoul (2008) amendments</a:t>
            </a:r>
            <a:endParaRPr lang="en-US" altLang="en-US" sz="3500" dirty="0">
              <a:ea typeface="Verdana" panose="020B0604030504040204" pitchFamily="34" charset="0"/>
              <a:cs typeface="Verdana" panose="020B0604030504040204" pitchFamily="34" charset="0"/>
            </a:endParaRPr>
          </a:p>
          <a:p>
            <a:pPr marL="0" indent="0" algn="just" eaLnBrk="1" hangingPunct="1">
              <a:lnSpc>
                <a:spcPct val="80000"/>
              </a:lnSpc>
              <a:defRPr/>
            </a:pPr>
            <a:endParaRPr lang="en-GB" altLang="en-US" sz="2000" dirty="0" smtClean="0"/>
          </a:p>
          <a:p>
            <a:pPr marL="0" indent="0" algn="ctr" eaLnBrk="1" hangingPunct="1">
              <a:lnSpc>
                <a:spcPct val="80000"/>
              </a:lnSpc>
              <a:buFont typeface="Arial" charset="0"/>
              <a:buNone/>
              <a:defRPr/>
            </a:pPr>
            <a:r>
              <a:rPr lang="en-GB" altLang="en-US" sz="2500" dirty="0" smtClean="0"/>
              <a:t>________________________________________________________________________________________________________________________</a:t>
            </a:r>
          </a:p>
          <a:p>
            <a:pPr marL="0" indent="0" algn="ctr" eaLnBrk="1" hangingPunct="1">
              <a:lnSpc>
                <a:spcPct val="80000"/>
              </a:lnSpc>
              <a:buFont typeface="Arial" charset="0"/>
              <a:buNone/>
              <a:defRPr/>
            </a:pPr>
            <a:endParaRPr lang="en-GB" altLang="en-US" sz="2500" i="1" dirty="0" smtClean="0">
              <a:solidFill>
                <a:srgbClr val="FF0000"/>
              </a:solidFill>
            </a:endParaRPr>
          </a:p>
          <a:p>
            <a:pPr marL="0" indent="0" algn="ctr" eaLnBrk="1" hangingPunct="1">
              <a:lnSpc>
                <a:spcPct val="170000"/>
              </a:lnSpc>
              <a:spcBef>
                <a:spcPts val="0"/>
              </a:spcBef>
              <a:buFont typeface="Arial" charset="0"/>
              <a:buNone/>
              <a:defRPr/>
            </a:pPr>
            <a:r>
              <a:rPr lang="en-GB" altLang="en-US" sz="4000" i="1" dirty="0" smtClean="0">
                <a:solidFill>
                  <a:srgbClr val="FF0000"/>
                </a:solidFill>
                <a:ea typeface="Verdana" panose="020B0604030504040204" pitchFamily="34" charset="0"/>
                <a:cs typeface="Verdana" panose="020B0604030504040204" pitchFamily="34" charset="0"/>
              </a:rPr>
              <a:t>Please note this presentation has been prepared as part of your site initiation. </a:t>
            </a:r>
          </a:p>
          <a:p>
            <a:pPr marL="0" indent="0" algn="ctr" eaLnBrk="1" hangingPunct="1">
              <a:lnSpc>
                <a:spcPct val="170000"/>
              </a:lnSpc>
              <a:spcBef>
                <a:spcPts val="0"/>
              </a:spcBef>
              <a:buFont typeface="Arial" charset="0"/>
              <a:buNone/>
              <a:defRPr/>
            </a:pPr>
            <a:r>
              <a:rPr lang="en-GB" altLang="en-US" sz="4000" i="1" dirty="0" smtClean="0">
                <a:solidFill>
                  <a:srgbClr val="FF0000"/>
                </a:solidFill>
                <a:ea typeface="Verdana" panose="020B0604030504040204" pitchFamily="34" charset="0"/>
                <a:cs typeface="Verdana" panose="020B0604030504040204" pitchFamily="34" charset="0"/>
              </a:rPr>
              <a:t>These slides are a compliment to the protocol; all site study staff must have read and understood the protocol and the study requirements prior to signing off an initiation acknowledgment sheet</a:t>
            </a:r>
          </a:p>
          <a:p>
            <a:pPr marL="0" indent="0" algn="ctr" eaLnBrk="1" hangingPunct="1">
              <a:lnSpc>
                <a:spcPct val="170000"/>
              </a:lnSpc>
              <a:spcBef>
                <a:spcPts val="0"/>
              </a:spcBef>
              <a:buFont typeface="Arial" charset="0"/>
              <a:buNone/>
              <a:defRPr/>
            </a:pPr>
            <a:r>
              <a:rPr lang="en-GB" altLang="en-US" sz="2500" i="1" dirty="0" smtClean="0"/>
              <a:t>______________________________________________________________________________________________________________________</a:t>
            </a:r>
          </a:p>
          <a:p>
            <a:pPr marL="0" indent="0" eaLnBrk="1" hangingPunct="1">
              <a:lnSpc>
                <a:spcPct val="80000"/>
              </a:lnSpc>
              <a:buNone/>
              <a:defRPr/>
            </a:pPr>
            <a:endParaRPr lang="en-US" altLang="en-US" sz="2000" dirty="0" smtClean="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25391240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3205"/>
            <a:ext cx="8229600" cy="1143000"/>
          </a:xfrm>
        </p:spPr>
        <p:txBody>
          <a:bodyPr>
            <a:normAutofit/>
          </a:bodyPr>
          <a:lstStyle/>
          <a:p>
            <a:r>
              <a:rPr lang="en-GB" sz="3200" dirty="0" smtClean="0">
                <a:solidFill>
                  <a:srgbClr val="7030A0"/>
                </a:solidFill>
                <a:latin typeface="+mn-lt"/>
                <a:ea typeface="Verdana" panose="020B0604030504040204" pitchFamily="34" charset="0"/>
                <a:cs typeface="Verdana" panose="020B0604030504040204" pitchFamily="34" charset="0"/>
              </a:rPr>
              <a:t>Confidentiality</a:t>
            </a:r>
            <a:endParaRPr lang="en-GB" sz="3200" dirty="0">
              <a:solidFill>
                <a:srgbClr val="7030A0"/>
              </a:solidFill>
              <a:latin typeface="+mn-lt"/>
              <a:ea typeface="Verdana" panose="020B0604030504040204" pitchFamily="34" charset="0"/>
              <a:cs typeface="Verdana" panose="020B0604030504040204" pitchFamily="34" charset="0"/>
            </a:endParaRPr>
          </a:p>
        </p:txBody>
      </p:sp>
      <p:sp>
        <p:nvSpPr>
          <p:cNvPr id="5" name="Content Placeholder 4"/>
          <p:cNvSpPr>
            <a:spLocks noGrp="1"/>
          </p:cNvSpPr>
          <p:nvPr>
            <p:ph idx="1"/>
          </p:nvPr>
        </p:nvSpPr>
        <p:spPr>
          <a:xfrm>
            <a:off x="533400" y="1219200"/>
            <a:ext cx="8229600" cy="4525963"/>
          </a:xfrm>
        </p:spPr>
        <p:txBody>
          <a:bodyPr>
            <a:normAutofit fontScale="85000" lnSpcReduction="20000"/>
          </a:bodyPr>
          <a:lstStyle/>
          <a:p>
            <a:pPr marL="0" indent="0">
              <a:buNone/>
            </a:pPr>
            <a:endParaRPr lang="en-GB" sz="2100" b="1" u="sng" dirty="0"/>
          </a:p>
          <a:p>
            <a:pPr algn="just">
              <a:buClr>
                <a:srgbClr val="7030A0"/>
              </a:buClr>
              <a:buFont typeface="Wingdings" panose="05000000000000000000" pitchFamily="2" charset="2"/>
              <a:buChar char="§"/>
            </a:pPr>
            <a:r>
              <a:rPr lang="en-GB" sz="1900" dirty="0" smtClean="0"/>
              <a:t>All </a:t>
            </a:r>
            <a:r>
              <a:rPr lang="en-GB" sz="1900" dirty="0"/>
              <a:t>information collected during the course of the </a:t>
            </a:r>
            <a:r>
              <a:rPr lang="en-GB" sz="1900" dirty="0" smtClean="0"/>
              <a:t>study </a:t>
            </a:r>
            <a:r>
              <a:rPr lang="en-GB" sz="1900" dirty="0"/>
              <a:t>will be kept strictly confidential. Information will be held securely on paper </a:t>
            </a:r>
            <a:r>
              <a:rPr lang="en-GB" sz="1900" dirty="0" smtClean="0"/>
              <a:t>and </a:t>
            </a:r>
            <a:r>
              <a:rPr lang="en-GB" sz="1900" dirty="0"/>
              <a:t>electronically at the CRUK CTU. The CRUK CTU will comply with all aspects of the 1998 Data Protection Act  and National Health Service Guidelines for storage, transmittal and disclosure of patient information</a:t>
            </a:r>
            <a:r>
              <a:rPr lang="en-GB" sz="1900" dirty="0" smtClean="0"/>
              <a:t>.</a:t>
            </a:r>
          </a:p>
          <a:p>
            <a:pPr algn="just">
              <a:buClr>
                <a:srgbClr val="7030A0"/>
              </a:buClr>
              <a:buFont typeface="Wingdings" panose="05000000000000000000" pitchFamily="2" charset="2"/>
              <a:buChar char="§"/>
            </a:pPr>
            <a:endParaRPr lang="en-GB" sz="1900" dirty="0"/>
          </a:p>
          <a:p>
            <a:pPr algn="just">
              <a:buClr>
                <a:srgbClr val="7030A0"/>
              </a:buClr>
              <a:buFont typeface="Wingdings" panose="05000000000000000000" pitchFamily="2" charset="2"/>
              <a:buChar char="§"/>
            </a:pPr>
            <a:r>
              <a:rPr lang="en-GB" sz="1900" dirty="0" smtClean="0"/>
              <a:t>Data </a:t>
            </a:r>
            <a:r>
              <a:rPr lang="en-GB" sz="1900" dirty="0"/>
              <a:t>on patients treated on the study will be held in study case report forms (CRFs), these files will be identified by a trial number and patient initials only</a:t>
            </a:r>
            <a:r>
              <a:rPr lang="en-GB" sz="1900" dirty="0" smtClean="0"/>
              <a:t>.</a:t>
            </a:r>
          </a:p>
          <a:p>
            <a:pPr algn="just">
              <a:buClr>
                <a:srgbClr val="7030A0"/>
              </a:buClr>
              <a:buFont typeface="Wingdings" panose="05000000000000000000" pitchFamily="2" charset="2"/>
              <a:buChar char="§"/>
            </a:pPr>
            <a:endParaRPr lang="en-GB" sz="1900" dirty="0"/>
          </a:p>
          <a:p>
            <a:pPr algn="just">
              <a:buClr>
                <a:srgbClr val="7030A0"/>
              </a:buClr>
              <a:buFont typeface="Wingdings" panose="05000000000000000000" pitchFamily="2" charset="2"/>
              <a:buChar char="§"/>
            </a:pPr>
            <a:r>
              <a:rPr lang="en-GB" sz="1900" dirty="0" smtClean="0"/>
              <a:t>Patient </a:t>
            </a:r>
            <a:r>
              <a:rPr lang="en-GB" sz="1900" dirty="0"/>
              <a:t>identifiable data (such as full name/or initials with date of birth) should not be sent on email correspondence. If you need to refer to a patient use trial and patient number</a:t>
            </a:r>
            <a:r>
              <a:rPr lang="en-GB" sz="1900" dirty="0" smtClean="0"/>
              <a:t>.</a:t>
            </a:r>
          </a:p>
          <a:p>
            <a:pPr algn="just">
              <a:buClr>
                <a:srgbClr val="7030A0"/>
              </a:buClr>
              <a:buFont typeface="Wingdings" panose="05000000000000000000" pitchFamily="2" charset="2"/>
              <a:buChar char="§"/>
            </a:pPr>
            <a:endParaRPr lang="en-GB" sz="1900" dirty="0"/>
          </a:p>
          <a:p>
            <a:pPr algn="just">
              <a:buClr>
                <a:srgbClr val="7030A0"/>
              </a:buClr>
              <a:buFont typeface="Wingdings" panose="05000000000000000000" pitchFamily="2" charset="2"/>
              <a:buChar char="§"/>
            </a:pPr>
            <a:r>
              <a:rPr lang="en-GB" sz="1900" dirty="0" smtClean="0"/>
              <a:t>Where </a:t>
            </a:r>
            <a:r>
              <a:rPr lang="en-GB" sz="1900" dirty="0"/>
              <a:t>central monitoring of source documents by CRUK CTU (or copies of source documents) are required (e.g. scan results of blood results) the personal data of the patients must anonymised on the report e.g. black out the patient’s name and any other identifiable information</a:t>
            </a:r>
            <a:r>
              <a:rPr lang="en-GB" sz="1900" dirty="0" smtClean="0"/>
              <a:t>.</a:t>
            </a:r>
          </a:p>
          <a:p>
            <a:pPr algn="just">
              <a:buClr>
                <a:srgbClr val="7030A0"/>
              </a:buClr>
              <a:buFont typeface="Wingdings" panose="05000000000000000000" pitchFamily="2" charset="2"/>
              <a:buChar char="§"/>
            </a:pPr>
            <a:endParaRPr lang="en-GB" sz="1900" dirty="0"/>
          </a:p>
          <a:p>
            <a:pPr algn="just">
              <a:buClr>
                <a:srgbClr val="7030A0"/>
              </a:buClr>
              <a:buFont typeface="Wingdings" panose="05000000000000000000" pitchFamily="2" charset="2"/>
              <a:buChar char="§"/>
            </a:pPr>
            <a:r>
              <a:rPr lang="en-GB" sz="1900" dirty="0" smtClean="0"/>
              <a:t>Where </a:t>
            </a:r>
            <a:r>
              <a:rPr lang="en-GB" sz="1900" dirty="0"/>
              <a:t>anonymisation of documentation is required, sites are responsible for ensuring no patient identifiable data is present before sending to CRUK CTU.</a:t>
            </a:r>
          </a:p>
          <a:p>
            <a:pPr>
              <a:buClr>
                <a:srgbClr val="7030A0"/>
              </a:buClr>
              <a:buFont typeface="Wingdings" panose="05000000000000000000" pitchFamily="2" charset="2"/>
              <a:buChar char="§"/>
            </a:pPr>
            <a:endParaRPr lang="en-GB" dirty="0"/>
          </a:p>
          <a:p>
            <a:endParaRPr lang="en-GB" dirty="0"/>
          </a:p>
        </p:txBody>
      </p:sp>
      <p:sp>
        <p:nvSpPr>
          <p:cNvPr id="2" name="Footer Placeholder 1"/>
          <p:cNvSpPr>
            <a:spLocks noGrp="1"/>
          </p:cNvSpPr>
          <p:nvPr>
            <p:ph type="ftr" sz="quarter" idx="11"/>
          </p:nvPr>
        </p:nvSpPr>
        <p:spPr/>
        <p:txBody>
          <a:bodyPr/>
          <a:lstStyle/>
          <a:p>
            <a:r>
              <a:rPr lang="en-US" dirty="0" smtClean="0"/>
              <a:t>Version 1 03May2017</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20</a:t>
            </a:fld>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203592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7030A0"/>
                </a:solidFill>
                <a:ea typeface="Verdana" panose="020B0604030504040204" pitchFamily="34" charset="0"/>
                <a:cs typeface="Verdana" panose="020B0604030504040204" pitchFamily="34" charset="0"/>
              </a:rPr>
              <a:t>Record Retention and Archiving</a:t>
            </a:r>
            <a:endParaRPr lang="en-GB" sz="3200" dirty="0">
              <a:solidFill>
                <a:srgbClr val="7030A0"/>
              </a:solidFill>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457200" y="1371600"/>
            <a:ext cx="8229600" cy="4525963"/>
          </a:xfrm>
        </p:spPr>
        <p:txBody>
          <a:bodyPr>
            <a:normAutofit/>
          </a:bodyPr>
          <a:lstStyle/>
          <a:p>
            <a:pPr algn="just">
              <a:buClr>
                <a:srgbClr val="7030A0"/>
              </a:buClr>
              <a:buFont typeface="Wingdings" panose="05000000000000000000" pitchFamily="2" charset="2"/>
              <a:buChar char="§"/>
            </a:pPr>
            <a:r>
              <a:rPr lang="en-GB" sz="1600" dirty="0">
                <a:ea typeface="Verdana" panose="020B0604030504040204" pitchFamily="34" charset="0"/>
                <a:cs typeface="Verdana" panose="020B0604030504040204" pitchFamily="34" charset="0"/>
              </a:rPr>
              <a:t>Archiving of the </a:t>
            </a:r>
            <a:r>
              <a:rPr lang="en-GB" sz="1600" dirty="0" smtClean="0">
                <a:ea typeface="Verdana" panose="020B0604030504040204" pitchFamily="34" charset="0"/>
                <a:cs typeface="Verdana" panose="020B0604030504040204" pitchFamily="34" charset="0"/>
              </a:rPr>
              <a:t>study </a:t>
            </a:r>
            <a:r>
              <a:rPr lang="en-GB" sz="1600" dirty="0">
                <a:ea typeface="Verdana" panose="020B0604030504040204" pitchFamily="34" charset="0"/>
                <a:cs typeface="Verdana" panose="020B0604030504040204" pitchFamily="34" charset="0"/>
              </a:rPr>
              <a:t>essential documents should be performed by both the participating trial site and Sponsor/CRUK CTU.</a:t>
            </a:r>
          </a:p>
          <a:p>
            <a:pPr marL="0" indent="0" algn="just">
              <a:buClr>
                <a:srgbClr val="7030A0"/>
              </a:buClr>
              <a:buNone/>
            </a:pPr>
            <a:r>
              <a:rPr lang="en-GB" sz="1600" dirty="0">
                <a:ea typeface="Verdana" panose="020B0604030504040204" pitchFamily="34" charset="0"/>
                <a:cs typeface="Verdana" panose="020B0604030504040204" pitchFamily="34" charset="0"/>
              </a:rPr>
              <a:t> </a:t>
            </a:r>
          </a:p>
          <a:p>
            <a:pPr algn="just">
              <a:buClr>
                <a:srgbClr val="7030A0"/>
              </a:buClr>
              <a:buFont typeface="Wingdings" panose="05000000000000000000" pitchFamily="2" charset="2"/>
              <a:buChar char="§"/>
            </a:pPr>
            <a:r>
              <a:rPr lang="en-GB" sz="1600" dirty="0">
                <a:ea typeface="Verdana" panose="020B0604030504040204" pitchFamily="34" charset="0"/>
                <a:cs typeface="Verdana" panose="020B0604030504040204" pitchFamily="34" charset="0"/>
              </a:rPr>
              <a:t>Participating sites are responsible for archiving their trial related documentation and should follow the requirements of their R&amp;D Office in conjunction with advice from the CRUK CTU and Sponsor regarding the duration of document retention. </a:t>
            </a:r>
            <a:endParaRPr lang="en-GB" sz="1600" dirty="0" smtClean="0">
              <a:ea typeface="Verdana" panose="020B0604030504040204" pitchFamily="34" charset="0"/>
              <a:cs typeface="Verdana" panose="020B0604030504040204" pitchFamily="34" charset="0"/>
            </a:endParaRPr>
          </a:p>
          <a:p>
            <a:pPr algn="just">
              <a:buClr>
                <a:srgbClr val="7030A0"/>
              </a:buClr>
              <a:buFont typeface="Wingdings" panose="05000000000000000000" pitchFamily="2" charset="2"/>
              <a:buChar char="§"/>
            </a:pPr>
            <a:endParaRPr lang="en-GB" sz="1600" dirty="0" smtClean="0">
              <a:ea typeface="Verdana" panose="020B0604030504040204" pitchFamily="34" charset="0"/>
              <a:cs typeface="Verdana" panose="020B0604030504040204" pitchFamily="34" charset="0"/>
            </a:endParaRPr>
          </a:p>
          <a:p>
            <a:pPr algn="just">
              <a:buClr>
                <a:srgbClr val="7030A0"/>
              </a:buClr>
              <a:buFont typeface="Wingdings" panose="05000000000000000000" pitchFamily="2" charset="2"/>
              <a:buChar char="§"/>
            </a:pPr>
            <a:r>
              <a:rPr lang="en-GB" sz="1600" dirty="0" smtClean="0">
                <a:ea typeface="Verdana" panose="020B0604030504040204" pitchFamily="34" charset="0"/>
                <a:cs typeface="Verdana" panose="020B0604030504040204" pitchFamily="34" charset="0"/>
              </a:rPr>
              <a:t>Sites </a:t>
            </a:r>
            <a:r>
              <a:rPr lang="en-GB" sz="1600" dirty="0">
                <a:ea typeface="Verdana" panose="020B0604030504040204" pitchFamily="34" charset="0"/>
                <a:cs typeface="Verdana" panose="020B0604030504040204" pitchFamily="34" charset="0"/>
              </a:rPr>
              <a:t>should not archive their </a:t>
            </a:r>
            <a:r>
              <a:rPr lang="en-GB" sz="1600" dirty="0" smtClean="0">
                <a:ea typeface="Verdana" panose="020B0604030504040204" pitchFamily="34" charset="0"/>
                <a:cs typeface="Verdana" panose="020B0604030504040204" pitchFamily="34" charset="0"/>
              </a:rPr>
              <a:t>study </a:t>
            </a:r>
            <a:r>
              <a:rPr lang="en-GB" sz="1600" dirty="0">
                <a:ea typeface="Verdana" panose="020B0604030504040204" pitchFamily="34" charset="0"/>
                <a:cs typeface="Verdana" panose="020B0604030504040204" pitchFamily="34" charset="0"/>
              </a:rPr>
              <a:t>documentation until they have been instructed by the CRUK CTU or Sponsor that they are able to do so.  Where possible, at the time of archiving, sites will be notified of the archiving retention period.  If this is not confirmed at the time of archiving, sites should not destroy archived documentation until authorisation is given from the Sponsor.</a:t>
            </a:r>
          </a:p>
          <a:p>
            <a:pPr algn="just">
              <a:buClr>
                <a:srgbClr val="7030A0"/>
              </a:buClr>
              <a:buFont typeface="Wingdings" panose="05000000000000000000" pitchFamily="2" charset="2"/>
              <a:buChar char="§"/>
            </a:pPr>
            <a:endParaRPr lang="en-GB" sz="1600" dirty="0">
              <a:ea typeface="Verdana" panose="020B0604030504040204" pitchFamily="34" charset="0"/>
              <a:cs typeface="Verdana" panose="020B0604030504040204" pitchFamily="34" charset="0"/>
            </a:endParaRPr>
          </a:p>
          <a:p>
            <a:pPr algn="just">
              <a:buClr>
                <a:srgbClr val="7030A0"/>
              </a:buClr>
              <a:buFont typeface="Wingdings" panose="05000000000000000000" pitchFamily="2" charset="2"/>
              <a:buChar char="§"/>
            </a:pPr>
            <a:r>
              <a:rPr lang="en-GB" sz="1600" dirty="0">
                <a:ea typeface="Verdana" panose="020B0604030504040204" pitchFamily="34" charset="0"/>
                <a:cs typeface="Verdana" panose="020B0604030504040204" pitchFamily="34" charset="0"/>
              </a:rPr>
              <a:t>The Sponsor and CRUK CTU will be responsible for archiving the Trial Master File (TMF) and all other essential trial documentation that is not held at participating trial sites as per their applicable SOPs.</a:t>
            </a:r>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848872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25"/>
            <a:ext cx="8229600" cy="1143000"/>
          </a:xfrm>
        </p:spPr>
        <p:txBody>
          <a:bodyPr>
            <a:normAutofit/>
          </a:bodyPr>
          <a:lstStyle/>
          <a:p>
            <a:r>
              <a:rPr lang="en-GB" sz="3200" dirty="0" smtClean="0">
                <a:solidFill>
                  <a:srgbClr val="7030A0"/>
                </a:solidFill>
              </a:rPr>
              <a:t>Safety Reporting</a:t>
            </a:r>
            <a:endParaRPr lang="en-GB" sz="3200" dirty="0">
              <a:solidFill>
                <a:srgbClr val="7030A0"/>
              </a:solidFill>
            </a:endParaRPr>
          </a:p>
        </p:txBody>
      </p:sp>
      <p:sp>
        <p:nvSpPr>
          <p:cNvPr id="3" name="Content Placeholder 2"/>
          <p:cNvSpPr>
            <a:spLocks noGrp="1"/>
          </p:cNvSpPr>
          <p:nvPr>
            <p:ph idx="1"/>
          </p:nvPr>
        </p:nvSpPr>
        <p:spPr>
          <a:xfrm>
            <a:off x="457200" y="990600"/>
            <a:ext cx="8229600" cy="4525963"/>
          </a:xfrm>
        </p:spPr>
        <p:txBody>
          <a:bodyPr>
            <a:noAutofit/>
          </a:bodyPr>
          <a:lstStyle/>
          <a:p>
            <a:pPr marL="0" indent="0">
              <a:spcBef>
                <a:spcPts val="0"/>
              </a:spcBef>
              <a:buNone/>
              <a:defRPr/>
            </a:pPr>
            <a:r>
              <a:rPr lang="en-GB" sz="1200" dirty="0"/>
              <a:t>Safety reporting, notification and expedited reporting procedures will adhere to the National Research Ethics Service (NRES) guidance set out for safety reporting in any research other than CTIMPs (</a:t>
            </a:r>
            <a:r>
              <a:rPr lang="en-GB" sz="1200" u="sng" dirty="0">
                <a:hlinkClick r:id="rId2"/>
              </a:rPr>
              <a:t>Safety Reports for all Other Research</a:t>
            </a:r>
            <a:r>
              <a:rPr lang="en-GB" sz="1200" dirty="0" smtClean="0"/>
              <a:t>).</a:t>
            </a:r>
          </a:p>
          <a:p>
            <a:pPr marL="0" indent="0">
              <a:spcBef>
                <a:spcPts val="0"/>
              </a:spcBef>
              <a:buNone/>
              <a:defRPr/>
            </a:pPr>
            <a:endParaRPr lang="en-GB" sz="1200" dirty="0" smtClean="0"/>
          </a:p>
          <a:p>
            <a:pPr>
              <a:spcBef>
                <a:spcPts val="0"/>
              </a:spcBef>
              <a:buNone/>
              <a:defRPr/>
            </a:pPr>
            <a:r>
              <a:rPr lang="en-US" altLang="en-US" sz="1200" b="1" u="sng" dirty="0" smtClean="0"/>
              <a:t>Adverse </a:t>
            </a:r>
            <a:r>
              <a:rPr lang="en-US" altLang="en-US" sz="1200" b="1" u="sng" dirty="0"/>
              <a:t>Events (AEs)</a:t>
            </a:r>
          </a:p>
          <a:p>
            <a:pPr>
              <a:spcBef>
                <a:spcPts val="0"/>
              </a:spcBef>
              <a:buClr>
                <a:srgbClr val="7030A0"/>
              </a:buClr>
              <a:buFont typeface="Wingdings" panose="05000000000000000000" pitchFamily="2" charset="2"/>
              <a:buChar char="§"/>
              <a:defRPr/>
            </a:pPr>
            <a:r>
              <a:rPr lang="en-US" altLang="en-US" sz="1200" dirty="0"/>
              <a:t>AEs will be recorded and managed in accordance with the study protocol.</a:t>
            </a:r>
          </a:p>
          <a:p>
            <a:pPr marL="0" indent="0">
              <a:spcBef>
                <a:spcPts val="0"/>
              </a:spcBef>
              <a:buNone/>
              <a:defRPr/>
            </a:pPr>
            <a:endParaRPr lang="en-US" altLang="en-US" sz="1200" b="1" u="sng" dirty="0"/>
          </a:p>
          <a:p>
            <a:pPr marL="0" indent="0">
              <a:spcBef>
                <a:spcPts val="0"/>
              </a:spcBef>
              <a:buNone/>
              <a:defRPr/>
            </a:pPr>
            <a:r>
              <a:rPr lang="en-US" altLang="en-US" sz="1200" b="1" u="sng" dirty="0"/>
              <a:t>Serious Adverse Events (SAEs)</a:t>
            </a:r>
          </a:p>
          <a:p>
            <a:pPr marL="0" indent="0">
              <a:buNone/>
            </a:pPr>
            <a:r>
              <a:rPr lang="en-GB" sz="1200" dirty="0"/>
              <a:t>A serious adverse event (SAE) is defined as an untoward occurrence considered related to the study radiotherapy that</a:t>
            </a:r>
            <a:r>
              <a:rPr lang="en-GB" sz="1200" dirty="0" smtClean="0"/>
              <a:t>:</a:t>
            </a:r>
          </a:p>
          <a:p>
            <a:pPr marL="0" indent="0">
              <a:buNone/>
            </a:pPr>
            <a:endParaRPr lang="en-GB" sz="1200" dirty="0"/>
          </a:p>
          <a:p>
            <a:pPr>
              <a:buClr>
                <a:srgbClr val="7030A0"/>
              </a:buClr>
              <a:buFont typeface="+mj-lt"/>
              <a:buAutoNum type="alphaLcParenR"/>
            </a:pPr>
            <a:r>
              <a:rPr lang="en-GB" sz="1200" dirty="0" smtClean="0"/>
              <a:t>results </a:t>
            </a:r>
            <a:r>
              <a:rPr lang="en-GB" sz="1200" dirty="0"/>
              <a:t>in death within 90 days of last dose of radiotherapy. </a:t>
            </a:r>
            <a:endParaRPr lang="en-GB" sz="1200" dirty="0" smtClean="0"/>
          </a:p>
          <a:p>
            <a:pPr>
              <a:buClr>
                <a:srgbClr val="7030A0"/>
              </a:buClr>
              <a:buFont typeface="+mj-lt"/>
              <a:buAutoNum type="alphaLcParenR"/>
            </a:pPr>
            <a:r>
              <a:rPr lang="en-GB" sz="1200" dirty="0" smtClean="0"/>
              <a:t>is </a:t>
            </a:r>
            <a:r>
              <a:rPr lang="en-GB" sz="1200" dirty="0"/>
              <a:t>life-threatening.</a:t>
            </a:r>
          </a:p>
          <a:p>
            <a:pPr>
              <a:buClr>
                <a:srgbClr val="7030A0"/>
              </a:buClr>
              <a:buFont typeface="+mj-lt"/>
              <a:buAutoNum type="alphaLcParenR"/>
            </a:pPr>
            <a:r>
              <a:rPr lang="en-GB" sz="1200" dirty="0" smtClean="0"/>
              <a:t>requires </a:t>
            </a:r>
            <a:r>
              <a:rPr lang="en-GB" sz="1200" dirty="0"/>
              <a:t>hospitalisation or prolongation of existing hospitalisation.</a:t>
            </a:r>
          </a:p>
          <a:p>
            <a:pPr>
              <a:buClr>
                <a:srgbClr val="7030A0"/>
              </a:buClr>
              <a:buFont typeface="+mj-lt"/>
              <a:buAutoNum type="alphaLcParenR"/>
            </a:pPr>
            <a:r>
              <a:rPr lang="en-GB" sz="1200" dirty="0" smtClean="0"/>
              <a:t>results </a:t>
            </a:r>
            <a:r>
              <a:rPr lang="en-GB" sz="1200" dirty="0"/>
              <a:t>in persistent or significant disability or incapacity.</a:t>
            </a:r>
          </a:p>
          <a:p>
            <a:pPr>
              <a:buClr>
                <a:srgbClr val="7030A0"/>
              </a:buClr>
              <a:buFont typeface="+mj-lt"/>
              <a:buAutoNum type="alphaLcParenR"/>
            </a:pPr>
            <a:r>
              <a:rPr lang="en-GB" sz="1200" dirty="0" smtClean="0"/>
              <a:t>consists </a:t>
            </a:r>
            <a:r>
              <a:rPr lang="en-GB" sz="1200" dirty="0"/>
              <a:t>of a congenital anomaly or birth defect or</a:t>
            </a:r>
          </a:p>
          <a:p>
            <a:pPr>
              <a:buClr>
                <a:srgbClr val="7030A0"/>
              </a:buClr>
              <a:buFont typeface="+mj-lt"/>
              <a:buAutoNum type="alphaLcParenR"/>
            </a:pPr>
            <a:r>
              <a:rPr lang="en-GB" sz="1200" dirty="0" smtClean="0"/>
              <a:t>is </a:t>
            </a:r>
            <a:r>
              <a:rPr lang="en-GB" sz="1200" dirty="0"/>
              <a:t>otherwise considered medically significant by the investigator.*</a:t>
            </a:r>
          </a:p>
          <a:p>
            <a:pPr>
              <a:spcBef>
                <a:spcPts val="0"/>
              </a:spcBef>
              <a:buClr>
                <a:srgbClr val="7030A0"/>
              </a:buClr>
              <a:buFont typeface="Wingdings" panose="05000000000000000000" pitchFamily="2" charset="2"/>
              <a:buChar char="§"/>
              <a:defRPr/>
            </a:pPr>
            <a:endParaRPr lang="en-GB" sz="1200" dirty="0" smtClean="0"/>
          </a:p>
          <a:p>
            <a:pPr marL="0" indent="0">
              <a:spcBef>
                <a:spcPts val="0"/>
              </a:spcBef>
              <a:buNone/>
              <a:defRPr/>
            </a:pPr>
            <a:r>
              <a:rPr lang="en-GB" sz="1200" dirty="0" smtClean="0"/>
              <a:t>Only </a:t>
            </a:r>
            <a:r>
              <a:rPr lang="en-GB" sz="1200" dirty="0"/>
              <a:t>events meeting </a:t>
            </a:r>
            <a:r>
              <a:rPr lang="en-GB" sz="1200" dirty="0" smtClean="0"/>
              <a:t>the above </a:t>
            </a:r>
            <a:r>
              <a:rPr lang="en-GB" sz="1200" dirty="0"/>
              <a:t>definition of a SAE </a:t>
            </a:r>
            <a:r>
              <a:rPr lang="en-GB" sz="1200" dirty="0" smtClean="0"/>
              <a:t>and </a:t>
            </a:r>
            <a:r>
              <a:rPr lang="en-GB" sz="1200" dirty="0"/>
              <a:t>are considered to be related to study radiotherapy are to be reported as SAEs. </a:t>
            </a:r>
            <a:endParaRPr lang="en-GB" sz="1200" dirty="0" smtClean="0"/>
          </a:p>
          <a:p>
            <a:pPr marL="0" indent="0">
              <a:spcBef>
                <a:spcPts val="0"/>
              </a:spcBef>
              <a:buNone/>
              <a:defRPr/>
            </a:pPr>
            <a:endParaRPr lang="en-US" altLang="en-US" sz="1200" b="1" u="sng" dirty="0"/>
          </a:p>
          <a:p>
            <a:pPr>
              <a:spcBef>
                <a:spcPts val="0"/>
              </a:spcBef>
              <a:buClr>
                <a:srgbClr val="7030A0"/>
              </a:buClr>
              <a:buFont typeface="Wingdings" panose="05000000000000000000" pitchFamily="2" charset="2"/>
              <a:buChar char="§"/>
              <a:defRPr/>
            </a:pPr>
            <a:r>
              <a:rPr lang="en-US" altLang="en-US" sz="1200" dirty="0"/>
              <a:t>Serious Adverse Events (SAEs) must be reported to the Pharmacovigilance Office, CRUK CTU, Glasgow immediately and under no circumstances should this exceed 24 hours</a:t>
            </a:r>
            <a:r>
              <a:rPr lang="en-US" altLang="en-US" sz="1200" dirty="0" smtClean="0"/>
              <a:t>.</a:t>
            </a:r>
          </a:p>
          <a:p>
            <a:pPr>
              <a:spcBef>
                <a:spcPts val="0"/>
              </a:spcBef>
              <a:buClr>
                <a:srgbClr val="7030A0"/>
              </a:buClr>
              <a:buFont typeface="Wingdings" panose="05000000000000000000" pitchFamily="2" charset="2"/>
              <a:buChar char="§"/>
              <a:defRPr/>
            </a:pPr>
            <a:endParaRPr lang="en-US" altLang="en-US" sz="1200" dirty="0"/>
          </a:p>
          <a:p>
            <a:pPr>
              <a:spcBef>
                <a:spcPts val="0"/>
              </a:spcBef>
              <a:buClr>
                <a:srgbClr val="7030A0"/>
              </a:buClr>
              <a:buFont typeface="Wingdings" panose="05000000000000000000" pitchFamily="2" charset="2"/>
              <a:buChar char="§"/>
              <a:defRPr/>
            </a:pPr>
            <a:r>
              <a:rPr lang="en-US" altLang="en-US" sz="1200" dirty="0"/>
              <a:t>SAEs are required to be reported from the start of radiotherapy treatment up to an including 30 days after the last fraction of radiotherapy. Any SAE that occurs after 30 days post radiotherapy (with no time limit) is also required to be reported if the Investigator thinks the SAE is related to protocol treatment, </a:t>
            </a:r>
            <a:r>
              <a:rPr lang="en-GB" altLang="en-US" sz="1200" dirty="0"/>
              <a:t>is not listed as expected and is medically important</a:t>
            </a:r>
            <a:endParaRPr lang="en-US" altLang="en-US" sz="1200" dirty="0"/>
          </a:p>
          <a:p>
            <a:pPr marL="0" indent="0">
              <a:spcBef>
                <a:spcPts val="0"/>
              </a:spcBef>
              <a:buNone/>
              <a:defRPr/>
            </a:pPr>
            <a:endParaRPr lang="en-US" altLang="en-US" sz="1200" b="1" dirty="0">
              <a:solidFill>
                <a:srgbClr val="FF0000"/>
              </a:solidFill>
            </a:endParaRPr>
          </a:p>
          <a:p>
            <a:pPr marL="0" indent="0" algn="ctr">
              <a:spcBef>
                <a:spcPts val="0"/>
              </a:spcBef>
              <a:buNone/>
              <a:defRPr/>
            </a:pPr>
            <a:r>
              <a:rPr lang="en-US" altLang="en-US" sz="1200" b="1" dirty="0">
                <a:solidFill>
                  <a:srgbClr val="FF0000"/>
                </a:solidFill>
              </a:rPr>
              <a:t>**For full details on Safety Reporting please see section 7 of the current study protocol**</a:t>
            </a:r>
          </a:p>
          <a:p>
            <a:pPr marL="0" indent="0">
              <a:spcBef>
                <a:spcPts val="0"/>
              </a:spcBef>
              <a:buNone/>
              <a:defRPr/>
            </a:pPr>
            <a:endParaRPr lang="en-GB" sz="1400" b="1" u="sng"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1043399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GB" sz="3200" dirty="0">
                <a:solidFill>
                  <a:srgbClr val="7030A0"/>
                </a:solidFill>
              </a:rPr>
              <a:t>Safety </a:t>
            </a:r>
            <a:r>
              <a:rPr lang="en-GB" sz="3200" dirty="0" smtClean="0">
                <a:solidFill>
                  <a:srgbClr val="7030A0"/>
                </a:solidFill>
              </a:rPr>
              <a:t>Reporting (2)</a:t>
            </a:r>
            <a:endParaRPr lang="en-GB" sz="3200" dirty="0"/>
          </a:p>
        </p:txBody>
      </p:sp>
      <p:sp>
        <p:nvSpPr>
          <p:cNvPr id="3" name="Content Placeholder 2"/>
          <p:cNvSpPr>
            <a:spLocks noGrp="1"/>
          </p:cNvSpPr>
          <p:nvPr>
            <p:ph idx="1"/>
          </p:nvPr>
        </p:nvSpPr>
        <p:spPr>
          <a:xfrm>
            <a:off x="457200" y="1219200"/>
            <a:ext cx="8229600" cy="4525963"/>
          </a:xfrm>
        </p:spPr>
        <p:txBody>
          <a:bodyPr>
            <a:noAutofit/>
          </a:bodyPr>
          <a:lstStyle/>
          <a:p>
            <a:pPr>
              <a:spcBef>
                <a:spcPts val="0"/>
              </a:spcBef>
              <a:buClr>
                <a:srgbClr val="7030A0"/>
              </a:buClr>
              <a:buFont typeface="Wingdings" panose="05000000000000000000" pitchFamily="2" charset="2"/>
              <a:buChar char="§"/>
              <a:defRPr/>
            </a:pPr>
            <a:endParaRPr lang="en-US" altLang="en-US" sz="1400" dirty="0"/>
          </a:p>
          <a:p>
            <a:pPr marL="0" indent="0">
              <a:buClr>
                <a:srgbClr val="7030A0"/>
              </a:buClr>
              <a:buNone/>
            </a:pPr>
            <a:r>
              <a:rPr lang="en-GB" sz="1400" b="1" u="sng" dirty="0" smtClean="0"/>
              <a:t>SAE </a:t>
            </a:r>
            <a:r>
              <a:rPr lang="en-GB" sz="1400" b="1" u="sng" dirty="0"/>
              <a:t>References</a:t>
            </a:r>
          </a:p>
          <a:p>
            <a:pPr algn="just">
              <a:buClr>
                <a:srgbClr val="7030A0"/>
              </a:buClr>
              <a:buFont typeface="Wingdings" panose="05000000000000000000" pitchFamily="2" charset="2"/>
              <a:buChar char="§"/>
            </a:pPr>
            <a:r>
              <a:rPr lang="en-GB" sz="1400" dirty="0"/>
              <a:t>For each SAE received for a patient a SAE reference is allocated by CRUK CTU Pharmacovigilance team (for e.g. -1 for first event and -2 for patients second event ) where details of SAE are recorded on the CRF for e.g. Adverse Event table  the SAE reference number allocated to the event should be recorded on the CRF</a:t>
            </a:r>
            <a:r>
              <a:rPr lang="en-GB" sz="1400" dirty="0" smtClean="0"/>
              <a:t>.</a:t>
            </a:r>
          </a:p>
          <a:p>
            <a:pPr algn="just">
              <a:buClr>
                <a:srgbClr val="7030A0"/>
              </a:buClr>
              <a:buFont typeface="Wingdings" panose="05000000000000000000" pitchFamily="2" charset="2"/>
              <a:buChar char="§"/>
            </a:pPr>
            <a:endParaRPr lang="en-GB" sz="1400" dirty="0"/>
          </a:p>
          <a:p>
            <a:pPr marL="0" indent="0">
              <a:buClr>
                <a:srgbClr val="7030A0"/>
              </a:buClr>
              <a:buNone/>
            </a:pPr>
            <a:r>
              <a:rPr lang="en-GB" sz="1400" b="1" u="sng" dirty="0"/>
              <a:t>Pharmacovigilance (PV) Data Escalation Process</a:t>
            </a:r>
          </a:p>
          <a:p>
            <a:pPr algn="just">
              <a:buClr>
                <a:srgbClr val="7030A0"/>
              </a:buClr>
              <a:buFont typeface="Wingdings" panose="05000000000000000000" pitchFamily="2" charset="2"/>
              <a:buChar char="§"/>
            </a:pPr>
            <a:r>
              <a:rPr lang="en-GB" sz="1400" dirty="0"/>
              <a:t>The CRUK CTU Pharmacovigilance team will regularly chase outstanding data  from participating sites in relation to SAE report forms with request for data/queries to be returned within a required timeframe.</a:t>
            </a:r>
          </a:p>
          <a:p>
            <a:pPr algn="just">
              <a:buClr>
                <a:srgbClr val="7030A0"/>
              </a:buClr>
              <a:buFont typeface="Wingdings" panose="05000000000000000000" pitchFamily="2" charset="2"/>
              <a:buChar char="§"/>
            </a:pPr>
            <a:r>
              <a:rPr lang="en-GB" sz="1400" dirty="0"/>
              <a:t>If following requests a response is not received from site staff  an escalation process will begin. </a:t>
            </a:r>
            <a:endParaRPr lang="en-GB" sz="1400" dirty="0" smtClean="0"/>
          </a:p>
          <a:p>
            <a:pPr algn="just">
              <a:buClr>
                <a:srgbClr val="7030A0"/>
              </a:buClr>
              <a:buFont typeface="Wingdings" panose="05000000000000000000" pitchFamily="2" charset="2"/>
              <a:buChar char="§"/>
            </a:pPr>
            <a:endParaRPr lang="en-GB" sz="1400" u="sng" dirty="0"/>
          </a:p>
          <a:p>
            <a:pPr marL="0" indent="0">
              <a:buClr>
                <a:srgbClr val="7030A0"/>
              </a:buClr>
              <a:buNone/>
            </a:pPr>
            <a:r>
              <a:rPr lang="en-GB" sz="1400" b="1" u="sng" dirty="0"/>
              <a:t>CRUK CTU Pharmacovigilance Team</a:t>
            </a:r>
          </a:p>
          <a:p>
            <a:pPr algn="just">
              <a:buClr>
                <a:srgbClr val="7030A0"/>
              </a:buClr>
              <a:buFont typeface="Wingdings" panose="05000000000000000000" pitchFamily="2" charset="2"/>
              <a:buChar char="§"/>
            </a:pPr>
            <a:r>
              <a:rPr lang="en-GB" sz="1400" dirty="0"/>
              <a:t>If you have any queries they should contact the CRUK CTU Pharmacovigilance Team who will be happy to provide advice.</a:t>
            </a:r>
          </a:p>
          <a:p>
            <a:pPr marL="0" indent="0" algn="just">
              <a:buClr>
                <a:srgbClr val="7030A0"/>
              </a:buClr>
              <a:buNone/>
            </a:pPr>
            <a:r>
              <a:rPr lang="en-GB" sz="1400" b="1" dirty="0"/>
              <a:t> </a:t>
            </a:r>
            <a:r>
              <a:rPr lang="en-GB" sz="1400" b="1" dirty="0" smtClean="0"/>
              <a:t>        Email</a:t>
            </a:r>
            <a:r>
              <a:rPr lang="en-GB" sz="1400" b="1" dirty="0"/>
              <a:t>: </a:t>
            </a:r>
            <a:r>
              <a:rPr lang="en-GB" sz="1400" b="1" u="sng" dirty="0">
                <a:hlinkClick r:id="rId2"/>
              </a:rPr>
              <a:t>mvls-ctu-pv@glasgow.ac.uk</a:t>
            </a:r>
            <a:r>
              <a:rPr lang="en-GB" sz="1400" b="1" dirty="0"/>
              <a:t>  </a:t>
            </a:r>
            <a:endParaRPr lang="en-GB" sz="1400" b="1" dirty="0" smtClean="0"/>
          </a:p>
          <a:p>
            <a:pPr marL="0" indent="0" algn="just">
              <a:buClr>
                <a:srgbClr val="7030A0"/>
              </a:buClr>
              <a:buNone/>
            </a:pPr>
            <a:r>
              <a:rPr lang="en-GB" sz="1400" b="1" dirty="0"/>
              <a:t> </a:t>
            </a:r>
            <a:r>
              <a:rPr lang="en-GB" sz="1400" b="1" dirty="0" smtClean="0"/>
              <a:t>        Telephone </a:t>
            </a:r>
            <a:r>
              <a:rPr lang="en-GB" sz="1400" b="1" dirty="0"/>
              <a:t>number: 0141 301 7945/7211/7953</a:t>
            </a:r>
          </a:p>
          <a:p>
            <a:pPr marL="0" indent="0" algn="just">
              <a:buNone/>
            </a:pPr>
            <a:endParaRPr lang="en-GB" sz="1400" i="1" dirty="0">
              <a:solidFill>
                <a:srgbClr val="FF0000"/>
              </a:solidFill>
            </a:endParaRPr>
          </a:p>
          <a:p>
            <a:endParaRPr lang="en-GB" sz="1400" dirty="0"/>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62839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50"/>
            <a:ext cx="8229600" cy="1143000"/>
          </a:xfrm>
        </p:spPr>
        <p:txBody>
          <a:bodyPr>
            <a:normAutofit/>
          </a:bodyPr>
          <a:lstStyle/>
          <a:p>
            <a:r>
              <a:rPr lang="en-GB" sz="3200" dirty="0" smtClean="0">
                <a:solidFill>
                  <a:srgbClr val="7030A0"/>
                </a:solidFill>
                <a:latin typeface="+mn-lt"/>
                <a:ea typeface="Verdana" panose="020B0604030504040204" pitchFamily="34" charset="0"/>
                <a:cs typeface="Verdana" panose="020B0604030504040204" pitchFamily="34" charset="0"/>
              </a:rPr>
              <a:t>Radiotherapy/Radiotherapy QA</a:t>
            </a:r>
            <a:endParaRPr lang="en-GB" sz="3200" dirty="0">
              <a:solidFill>
                <a:srgbClr val="7030A0"/>
              </a:solidFill>
              <a:latin typeface="+mn-lt"/>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533400" y="1219200"/>
            <a:ext cx="8229600" cy="4525963"/>
          </a:xfrm>
        </p:spPr>
        <p:txBody>
          <a:bodyPr>
            <a:normAutofit fontScale="92500" lnSpcReduction="10000"/>
          </a:bodyPr>
          <a:lstStyle/>
          <a:p>
            <a:pPr marL="0" indent="0" algn="ctr">
              <a:buClr>
                <a:srgbClr val="7030A0"/>
              </a:buClr>
              <a:buNone/>
            </a:pPr>
            <a:r>
              <a:rPr lang="en-GB" sz="1900" dirty="0">
                <a:solidFill>
                  <a:srgbClr val="FF0000"/>
                </a:solidFill>
              </a:rPr>
              <a:t>** Please refer to the current version of the Radiotherapy Planning and Delivery Guidelines for full </a:t>
            </a:r>
            <a:r>
              <a:rPr lang="en-GB" sz="1900" dirty="0" smtClean="0">
                <a:solidFill>
                  <a:srgbClr val="FF0000"/>
                </a:solidFill>
              </a:rPr>
              <a:t>details </a:t>
            </a:r>
            <a:r>
              <a:rPr lang="en-GB" sz="1900" dirty="0">
                <a:solidFill>
                  <a:srgbClr val="FF0000"/>
                </a:solidFill>
              </a:rPr>
              <a:t>on radiotherapy requirements **</a:t>
            </a:r>
          </a:p>
          <a:p>
            <a:pPr marL="0" indent="0">
              <a:buNone/>
            </a:pPr>
            <a:endParaRPr lang="en-GB" sz="1400" b="1" dirty="0" smtClean="0"/>
          </a:p>
          <a:p>
            <a:pPr marL="0" indent="0">
              <a:buNone/>
            </a:pPr>
            <a:endParaRPr lang="en-GB" sz="1400" b="1" dirty="0"/>
          </a:p>
          <a:p>
            <a:pPr marL="0" indent="0">
              <a:buNone/>
            </a:pPr>
            <a:r>
              <a:rPr lang="en-GB" sz="1400" b="1" dirty="0" smtClean="0"/>
              <a:t>Radiotherapy </a:t>
            </a:r>
            <a:r>
              <a:rPr lang="en-GB" sz="1400" b="1" dirty="0"/>
              <a:t>Quality Assurance</a:t>
            </a:r>
            <a:endParaRPr lang="en-GB" sz="1400" dirty="0"/>
          </a:p>
          <a:p>
            <a:pPr>
              <a:buClr>
                <a:srgbClr val="7030A0"/>
              </a:buClr>
              <a:buFont typeface="Wingdings" panose="05000000000000000000" pitchFamily="2" charset="2"/>
              <a:buChar char="§"/>
            </a:pPr>
            <a:r>
              <a:rPr lang="en-GB" sz="1400" dirty="0"/>
              <a:t>The radiotherapy quality assurance (RT QA) programme for the study will be designed and implemented by the National Radiotherapy Trials QA (RTTQA) </a:t>
            </a:r>
            <a:r>
              <a:rPr lang="en-GB" sz="1400" dirty="0" smtClean="0"/>
              <a:t>Group</a:t>
            </a:r>
          </a:p>
          <a:p>
            <a:pPr>
              <a:buClr>
                <a:srgbClr val="7030A0"/>
              </a:buClr>
              <a:buFont typeface="Wingdings" panose="05000000000000000000" pitchFamily="2" charset="2"/>
              <a:buChar char="§"/>
            </a:pPr>
            <a:endParaRPr lang="en-GB" sz="1400" dirty="0"/>
          </a:p>
          <a:p>
            <a:pPr marL="0" indent="0">
              <a:buClr>
                <a:srgbClr val="7030A0"/>
              </a:buClr>
              <a:buNone/>
            </a:pPr>
            <a:r>
              <a:rPr lang="en-GB" sz="1400" b="1" dirty="0" smtClean="0"/>
              <a:t>Pre-Study QA:</a:t>
            </a:r>
            <a:endParaRPr lang="en-GB" sz="1400" b="1" dirty="0"/>
          </a:p>
          <a:p>
            <a:pPr lvl="0">
              <a:buClr>
                <a:srgbClr val="7030A0"/>
              </a:buClr>
              <a:buFont typeface="Wingdings" panose="05000000000000000000" pitchFamily="2" charset="2"/>
              <a:buChar char="§"/>
            </a:pPr>
            <a:r>
              <a:rPr lang="en-GB" sz="1400" dirty="0"/>
              <a:t>Facility Questionnaire</a:t>
            </a:r>
          </a:p>
          <a:p>
            <a:pPr lvl="0">
              <a:buClr>
                <a:srgbClr val="7030A0"/>
              </a:buClr>
              <a:buFont typeface="Wingdings" panose="05000000000000000000" pitchFamily="2" charset="2"/>
              <a:buChar char="§"/>
            </a:pPr>
            <a:r>
              <a:rPr lang="en-GB" sz="1400" dirty="0"/>
              <a:t>Outlining Benchmark Cases</a:t>
            </a:r>
          </a:p>
          <a:p>
            <a:pPr lvl="0">
              <a:buClr>
                <a:srgbClr val="7030A0"/>
              </a:buClr>
              <a:buFont typeface="Wingdings" panose="05000000000000000000" pitchFamily="2" charset="2"/>
              <a:buChar char="§"/>
            </a:pPr>
            <a:r>
              <a:rPr lang="en-GB" sz="1400" dirty="0"/>
              <a:t>Planning Benchmark Case</a:t>
            </a:r>
          </a:p>
          <a:p>
            <a:pPr lvl="0">
              <a:buClr>
                <a:srgbClr val="7030A0"/>
              </a:buClr>
              <a:buFont typeface="Wingdings" panose="05000000000000000000" pitchFamily="2" charset="2"/>
              <a:buChar char="§"/>
            </a:pPr>
            <a:r>
              <a:rPr lang="en-GB" sz="1400" dirty="0"/>
              <a:t>Process document</a:t>
            </a:r>
          </a:p>
          <a:p>
            <a:pPr>
              <a:buClr>
                <a:srgbClr val="7030A0"/>
              </a:buClr>
              <a:buFont typeface="Wingdings" panose="05000000000000000000" pitchFamily="2" charset="2"/>
              <a:buChar char="§"/>
            </a:pPr>
            <a:endParaRPr lang="en-GB" sz="1400" dirty="0"/>
          </a:p>
          <a:p>
            <a:pPr marL="0" indent="0">
              <a:buClr>
                <a:srgbClr val="7030A0"/>
              </a:buClr>
              <a:buNone/>
            </a:pPr>
            <a:r>
              <a:rPr lang="en-GB" sz="1400" b="1" dirty="0"/>
              <a:t>Ongoing </a:t>
            </a:r>
            <a:r>
              <a:rPr lang="en-GB" sz="1400" b="1" dirty="0" smtClean="0"/>
              <a:t>study requirements</a:t>
            </a:r>
            <a:r>
              <a:rPr lang="en-GB" sz="1400" b="1" dirty="0"/>
              <a:t>:</a:t>
            </a:r>
          </a:p>
          <a:p>
            <a:pPr>
              <a:buClr>
                <a:srgbClr val="7030A0"/>
              </a:buClr>
              <a:buFont typeface="Wingdings" panose="05000000000000000000" pitchFamily="2" charset="2"/>
              <a:buChar char="§"/>
            </a:pPr>
            <a:r>
              <a:rPr lang="en-GB" sz="1400" dirty="0"/>
              <a:t>Anonymised CT images and RT plans for </a:t>
            </a:r>
            <a:r>
              <a:rPr lang="en-GB" sz="1400" b="1" dirty="0"/>
              <a:t>all </a:t>
            </a:r>
            <a:r>
              <a:rPr lang="en-GB" sz="1400" dirty="0"/>
              <a:t>patients recruited must be exported to Mount Vernon </a:t>
            </a:r>
            <a:r>
              <a:rPr lang="en-GB" sz="1400" dirty="0" smtClean="0"/>
              <a:t>National RTTQA </a:t>
            </a:r>
            <a:r>
              <a:rPr lang="en-GB" sz="1400" dirty="0"/>
              <a:t>Group. Radiotherapy plans will be subject to retrospective review by the Mount Vernon </a:t>
            </a:r>
            <a:r>
              <a:rPr lang="en-GB" sz="1400" dirty="0" smtClean="0"/>
              <a:t>National </a:t>
            </a:r>
            <a:r>
              <a:rPr lang="en-GB" sz="1400" dirty="0"/>
              <a:t>RTTQA Group to ensure adherence to the trial RT </a:t>
            </a:r>
            <a:r>
              <a:rPr lang="en-GB" sz="1400" dirty="0" smtClean="0"/>
              <a:t>Planning </a:t>
            </a:r>
            <a:r>
              <a:rPr lang="en-GB" sz="1400" dirty="0"/>
              <a:t>and </a:t>
            </a:r>
            <a:r>
              <a:rPr lang="en-GB" sz="1400" dirty="0" smtClean="0"/>
              <a:t>Delivery Guidelines. </a:t>
            </a:r>
            <a:r>
              <a:rPr lang="en-GB" sz="1400" dirty="0"/>
              <a:t>Non-compliance will be highlighted to the CI, local PIs and the Trial Management Group by the Mount Vernon </a:t>
            </a:r>
            <a:r>
              <a:rPr lang="en-GB" sz="1400" dirty="0" smtClean="0"/>
              <a:t>National RTTQA </a:t>
            </a:r>
            <a:r>
              <a:rPr lang="en-GB" sz="1400" dirty="0"/>
              <a:t>Group and a decision will be made regarding further action for that patient and future patients recruited at that site</a:t>
            </a:r>
            <a:r>
              <a:rPr lang="en-GB" sz="1400" dirty="0" smtClean="0"/>
              <a:t>.</a:t>
            </a:r>
          </a:p>
          <a:p>
            <a:pPr>
              <a:buClr>
                <a:srgbClr val="7030A0"/>
              </a:buClr>
              <a:buFont typeface="Wingdings" panose="05000000000000000000" pitchFamily="2" charset="2"/>
              <a:buChar char="§"/>
            </a:pPr>
            <a:endParaRPr lang="en-GB" sz="1400" dirty="0"/>
          </a:p>
          <a:p>
            <a:pPr algn="ctr"/>
            <a:endParaRPr lang="en-GB" sz="1400" b="1" dirty="0">
              <a:solidFill>
                <a:srgbClr val="FF0000"/>
              </a:solidFill>
            </a:endParaRPr>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2927994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3205"/>
            <a:ext cx="8229600" cy="1143000"/>
          </a:xfrm>
        </p:spPr>
        <p:txBody>
          <a:bodyPr>
            <a:normAutofit/>
          </a:bodyPr>
          <a:lstStyle/>
          <a:p>
            <a:r>
              <a:rPr lang="en-GB" sz="3200" dirty="0" smtClean="0">
                <a:solidFill>
                  <a:srgbClr val="7030A0"/>
                </a:solidFill>
              </a:rPr>
              <a:t>Translational Research Requirements</a:t>
            </a:r>
            <a:endParaRPr lang="en-GB" sz="3200" dirty="0">
              <a:solidFill>
                <a:srgbClr val="7030A0"/>
              </a:solidFill>
            </a:endParaRPr>
          </a:p>
        </p:txBody>
      </p:sp>
      <p:sp>
        <p:nvSpPr>
          <p:cNvPr id="3" name="Content Placeholder 2"/>
          <p:cNvSpPr>
            <a:spLocks noGrp="1"/>
          </p:cNvSpPr>
          <p:nvPr>
            <p:ph idx="1"/>
          </p:nvPr>
        </p:nvSpPr>
        <p:spPr>
          <a:xfrm>
            <a:off x="533400" y="1371600"/>
            <a:ext cx="8229600" cy="4525963"/>
          </a:xfrm>
        </p:spPr>
        <p:txBody>
          <a:bodyPr>
            <a:normAutofit/>
          </a:bodyPr>
          <a:lstStyle/>
          <a:p>
            <a:pPr marL="0" indent="0">
              <a:buClr>
                <a:srgbClr val="7030A0"/>
              </a:buClr>
              <a:buNone/>
            </a:pPr>
            <a:r>
              <a:rPr lang="en-GB" sz="1400" b="1" dirty="0"/>
              <a:t>Blood samples</a:t>
            </a:r>
          </a:p>
          <a:p>
            <a:pPr>
              <a:buClr>
                <a:srgbClr val="7030A0"/>
              </a:buClr>
              <a:buFont typeface="Wingdings" panose="05000000000000000000" pitchFamily="2" charset="2"/>
              <a:buChar char="§"/>
            </a:pPr>
            <a:r>
              <a:rPr lang="en-GB" sz="1400" dirty="0" smtClean="0"/>
              <a:t>A blood sample </a:t>
            </a:r>
            <a:r>
              <a:rPr lang="en-GB" sz="1400" dirty="0"/>
              <a:t>for research purposes </a:t>
            </a:r>
            <a:r>
              <a:rPr lang="en-GB" sz="1400" dirty="0" smtClean="0"/>
              <a:t>is collected at </a:t>
            </a:r>
            <a:r>
              <a:rPr lang="en-GB" sz="1400" dirty="0"/>
              <a:t>the Baseline </a:t>
            </a:r>
            <a:r>
              <a:rPr lang="en-GB" sz="1400" dirty="0" smtClean="0"/>
              <a:t>visit.  Samples will be processed and stored on site, until being batch shipped to the Northern Ireland Biobank (NIB)</a:t>
            </a:r>
            <a:endParaRPr lang="en-GB" sz="1400" dirty="0"/>
          </a:p>
          <a:p>
            <a:pPr>
              <a:buClr>
                <a:srgbClr val="7030A0"/>
              </a:buClr>
              <a:buFont typeface="Wingdings" panose="05000000000000000000" pitchFamily="2" charset="2"/>
              <a:buChar char="§"/>
            </a:pPr>
            <a:endParaRPr lang="en-GB" sz="1400" dirty="0"/>
          </a:p>
          <a:p>
            <a:pPr marL="0" indent="0">
              <a:buClr>
                <a:srgbClr val="7030A0"/>
              </a:buClr>
              <a:buNone/>
            </a:pPr>
            <a:r>
              <a:rPr lang="en-GB" sz="1400" b="1" dirty="0"/>
              <a:t>Archival Tissue Samples</a:t>
            </a:r>
          </a:p>
          <a:p>
            <a:pPr>
              <a:buClr>
                <a:srgbClr val="7030A0"/>
              </a:buClr>
              <a:buFont typeface="Wingdings" panose="05000000000000000000" pitchFamily="2" charset="2"/>
              <a:buChar char="§"/>
            </a:pPr>
            <a:r>
              <a:rPr lang="en-GB" sz="1400" dirty="0"/>
              <a:t>Patients are asked to consent to FFPE archival tumour block being provided.  </a:t>
            </a:r>
            <a:r>
              <a:rPr lang="en-GB" sz="1400" dirty="0" smtClean="0"/>
              <a:t>Sites will be requested to provide this sample retrospectively.   At such time, CRUK CTU will contact sites to begin collection of these samples.  Pre paid Royal Mail </a:t>
            </a:r>
            <a:r>
              <a:rPr lang="en-GB" sz="1400" dirty="0"/>
              <a:t>safe boxes will be provided to sites for postage of these samples.  Full arrangements will be provided to sites at the time of collection of samples.</a:t>
            </a:r>
          </a:p>
          <a:p>
            <a:pPr lvl="0">
              <a:buClr>
                <a:srgbClr val="7030A0"/>
              </a:buClr>
              <a:buFont typeface="Wingdings" panose="05000000000000000000" pitchFamily="2" charset="2"/>
              <a:buChar char="§"/>
            </a:pPr>
            <a:endParaRPr lang="en-GB" sz="1400" dirty="0"/>
          </a:p>
          <a:p>
            <a:pPr marL="0" indent="0">
              <a:buClr>
                <a:srgbClr val="7030A0"/>
              </a:buClr>
              <a:buNone/>
            </a:pPr>
            <a:r>
              <a:rPr lang="en-GB" sz="1400" b="1" dirty="0"/>
              <a:t>Consent</a:t>
            </a:r>
          </a:p>
          <a:p>
            <a:pPr>
              <a:buClr>
                <a:srgbClr val="7030A0"/>
              </a:buClr>
              <a:buFont typeface="Wingdings" panose="05000000000000000000" pitchFamily="2" charset="2"/>
              <a:buChar char="§"/>
            </a:pPr>
            <a:r>
              <a:rPr lang="en-GB" sz="1400" dirty="0"/>
              <a:t>Consent for translational research is optional. If patients do not consent to providing blood or tissue samples, it will not affect their care and they will still be eligible to participate </a:t>
            </a:r>
            <a:r>
              <a:rPr lang="en-GB" sz="1400" dirty="0" smtClean="0"/>
              <a:t>in the ADSCaN Study</a:t>
            </a:r>
            <a:endParaRPr lang="en-GB" sz="1400" dirty="0"/>
          </a:p>
          <a:p>
            <a:pPr marL="0" indent="0" algn="ctr">
              <a:buNone/>
            </a:pPr>
            <a:endParaRPr lang="en-GB" altLang="en-US" sz="1400" dirty="0"/>
          </a:p>
          <a:p>
            <a:pPr marL="0" indent="0" algn="ctr">
              <a:buNone/>
            </a:pPr>
            <a:endParaRPr lang="en-GB" altLang="en-US" sz="1400" b="1" dirty="0"/>
          </a:p>
          <a:p>
            <a:pPr marL="0" indent="0" algn="ctr">
              <a:buNone/>
            </a:pPr>
            <a:r>
              <a:rPr lang="en-US" altLang="en-US" sz="1400" b="1" dirty="0">
                <a:solidFill>
                  <a:srgbClr val="FF0000"/>
                </a:solidFill>
              </a:rPr>
              <a:t>**For full details on handling, processing and shipment of these samples please </a:t>
            </a:r>
            <a:r>
              <a:rPr lang="en-US" altLang="en-US" sz="1400" b="1" dirty="0" smtClean="0">
                <a:solidFill>
                  <a:srgbClr val="FF0000"/>
                </a:solidFill>
              </a:rPr>
              <a:t>refer to </a:t>
            </a:r>
          </a:p>
          <a:p>
            <a:pPr marL="0" indent="0" algn="ctr">
              <a:buNone/>
            </a:pPr>
            <a:r>
              <a:rPr lang="en-US" altLang="en-US" sz="1400" b="1" dirty="0" smtClean="0">
                <a:solidFill>
                  <a:srgbClr val="FF0000"/>
                </a:solidFill>
              </a:rPr>
              <a:t>the </a:t>
            </a:r>
            <a:r>
              <a:rPr lang="en-US" altLang="en-US" sz="1400" b="1" dirty="0">
                <a:solidFill>
                  <a:srgbClr val="FF0000"/>
                </a:solidFill>
              </a:rPr>
              <a:t>current study Lab Manual**</a:t>
            </a:r>
          </a:p>
          <a:p>
            <a:pPr marL="0" indent="0">
              <a:buNone/>
            </a:pPr>
            <a:endParaRPr lang="en-GB" sz="1400" i="1" dirty="0">
              <a:solidFill>
                <a:srgbClr val="FF0000"/>
              </a:solidFill>
            </a:endParaRPr>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3033584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idx="4294967295"/>
          </p:nvPr>
        </p:nvSpPr>
        <p:spPr/>
        <p:txBody>
          <a:bodyPr>
            <a:normAutofit/>
          </a:bodyPr>
          <a:lstStyle/>
          <a:p>
            <a:pPr eaLnBrk="1" hangingPunct="1"/>
            <a:r>
              <a:rPr lang="en-GB" altLang="en-US" sz="3200" dirty="0" smtClean="0">
                <a:solidFill>
                  <a:srgbClr val="7030A0"/>
                </a:solidFill>
                <a:ea typeface="Verdana" panose="020B0604030504040204" pitchFamily="34" charset="0"/>
                <a:cs typeface="Verdana" panose="020B0604030504040204" pitchFamily="34" charset="0"/>
              </a:rPr>
              <a:t>Other Staff</a:t>
            </a:r>
          </a:p>
        </p:txBody>
      </p:sp>
      <p:sp>
        <p:nvSpPr>
          <p:cNvPr id="45061" name="Rectangle 3"/>
          <p:cNvSpPr>
            <a:spLocks noGrp="1" noChangeArrowheads="1"/>
          </p:cNvSpPr>
          <p:nvPr>
            <p:ph type="body" idx="4294967295"/>
          </p:nvPr>
        </p:nvSpPr>
        <p:spPr>
          <a:xfrm>
            <a:off x="457200" y="1295400"/>
            <a:ext cx="8229600" cy="4525963"/>
          </a:xfrm>
        </p:spPr>
        <p:txBody>
          <a:bodyPr>
            <a:normAutofit/>
          </a:bodyPr>
          <a:lstStyle/>
          <a:p>
            <a:pPr marL="0" indent="0" eaLnBrk="1" hangingPunct="1">
              <a:buFontTx/>
              <a:buNone/>
            </a:pPr>
            <a:r>
              <a:rPr lang="en-GB" altLang="en-US" sz="1800" dirty="0" smtClean="0">
                <a:ea typeface="Verdana" panose="020B0604030504040204" pitchFamily="34" charset="0"/>
                <a:cs typeface="Verdana" panose="020B0604030504040204" pitchFamily="34" charset="0"/>
              </a:rPr>
              <a:t>The Principal Investigator has overall responsibility for the conduct of the clinical trial at the trial site.</a:t>
            </a:r>
          </a:p>
          <a:p>
            <a:pPr algn="ctr" eaLnBrk="1" hangingPunct="1">
              <a:buFontTx/>
              <a:buNone/>
            </a:pPr>
            <a:r>
              <a:rPr lang="en-GB" altLang="en-US" sz="1800" b="1" dirty="0" smtClean="0">
                <a:ea typeface="Verdana" panose="020B0604030504040204" pitchFamily="34" charset="0"/>
                <a:cs typeface="Verdana" panose="020B0604030504040204" pitchFamily="34" charset="0"/>
              </a:rPr>
              <a:t>	</a:t>
            </a:r>
            <a:r>
              <a:rPr lang="en-GB" altLang="en-US" sz="1800" b="1" u="sng" dirty="0" smtClean="0">
                <a:ea typeface="Verdana" panose="020B0604030504040204" pitchFamily="34" charset="0"/>
                <a:cs typeface="Verdana" panose="020B0604030504040204" pitchFamily="34" charset="0"/>
              </a:rPr>
              <a:t>BUT</a:t>
            </a:r>
          </a:p>
          <a:p>
            <a:pPr eaLnBrk="1" hangingPunct="1">
              <a:buFontTx/>
              <a:buNone/>
            </a:pPr>
            <a:endParaRPr lang="en-GB" altLang="en-US" sz="1800" b="1" u="sng" dirty="0" smtClean="0">
              <a:ea typeface="Verdana" panose="020B0604030504040204" pitchFamily="34" charset="0"/>
              <a:cs typeface="Verdana" panose="020B0604030504040204" pitchFamily="34" charset="0"/>
            </a:endParaRPr>
          </a:p>
          <a:p>
            <a:pPr eaLnBrk="1" hangingPunct="1">
              <a:lnSpc>
                <a:spcPct val="150000"/>
              </a:lnSpc>
              <a:spcBef>
                <a:spcPts val="0"/>
              </a:spcBef>
              <a:buClr>
                <a:srgbClr val="7030A0"/>
              </a:buClr>
              <a:buFont typeface="Wingdings" panose="05000000000000000000" pitchFamily="2" charset="2"/>
              <a:buChar char="§"/>
            </a:pPr>
            <a:r>
              <a:rPr lang="en-GB" altLang="en-US" sz="1800" dirty="0" smtClean="0">
                <a:ea typeface="Verdana" panose="020B0604030504040204" pitchFamily="34" charset="0"/>
                <a:cs typeface="Verdana" panose="020B0604030504040204" pitchFamily="34" charset="0"/>
              </a:rPr>
              <a:t>All staff must comply with GCP.</a:t>
            </a:r>
          </a:p>
          <a:p>
            <a:pPr eaLnBrk="1" hangingPunct="1">
              <a:lnSpc>
                <a:spcPct val="150000"/>
              </a:lnSpc>
              <a:spcBef>
                <a:spcPts val="0"/>
              </a:spcBef>
              <a:buClr>
                <a:srgbClr val="7030A0"/>
              </a:buClr>
              <a:buFont typeface="Wingdings" panose="05000000000000000000" pitchFamily="2" charset="2"/>
              <a:buChar char="§"/>
            </a:pPr>
            <a:r>
              <a:rPr lang="en-GB" altLang="en-US" sz="1800" dirty="0" smtClean="0">
                <a:ea typeface="Verdana" panose="020B0604030504040204" pitchFamily="34" charset="0"/>
                <a:cs typeface="Verdana" panose="020B0604030504040204" pitchFamily="34" charset="0"/>
              </a:rPr>
              <a:t>Staff should only perform tasks delegated to them.</a:t>
            </a:r>
          </a:p>
          <a:p>
            <a:pPr eaLnBrk="1" hangingPunct="1">
              <a:lnSpc>
                <a:spcPct val="150000"/>
              </a:lnSpc>
              <a:spcBef>
                <a:spcPts val="0"/>
              </a:spcBef>
              <a:buClr>
                <a:srgbClr val="7030A0"/>
              </a:buClr>
              <a:buFont typeface="Wingdings" panose="05000000000000000000" pitchFamily="2" charset="2"/>
              <a:buChar char="§"/>
            </a:pPr>
            <a:r>
              <a:rPr lang="en-GB" altLang="en-US" sz="1800" dirty="0" smtClean="0">
                <a:ea typeface="Verdana" panose="020B0604030504040204" pitchFamily="34" charset="0"/>
                <a:cs typeface="Verdana" panose="020B0604030504040204" pitchFamily="34" charset="0"/>
              </a:rPr>
              <a:t>Staff should ensure that their details are available to the Investigator.</a:t>
            </a:r>
          </a:p>
          <a:p>
            <a:pPr eaLnBrk="1" hangingPunct="1">
              <a:lnSpc>
                <a:spcPct val="150000"/>
              </a:lnSpc>
              <a:spcBef>
                <a:spcPts val="0"/>
              </a:spcBef>
              <a:buClr>
                <a:srgbClr val="7030A0"/>
              </a:buClr>
              <a:buFont typeface="Wingdings" panose="05000000000000000000" pitchFamily="2" charset="2"/>
              <a:buChar char="§"/>
            </a:pPr>
            <a:r>
              <a:rPr lang="en-GB" altLang="en-US" sz="1800" dirty="0" smtClean="0">
                <a:ea typeface="Verdana" panose="020B0604030504040204" pitchFamily="34" charset="0"/>
                <a:cs typeface="Verdana" panose="020B0604030504040204" pitchFamily="34" charset="0"/>
              </a:rPr>
              <a:t>Staff should maintain appropriate confidentiality at all times</a:t>
            </a:r>
          </a:p>
        </p:txBody>
      </p:sp>
      <p:sp>
        <p:nvSpPr>
          <p:cNvPr id="2" name="Footer Placeholder 1"/>
          <p:cNvSpPr>
            <a:spLocks noGrp="1"/>
          </p:cNvSpPr>
          <p:nvPr>
            <p:ph type="ftr" sz="quarter" idx="11"/>
          </p:nvPr>
        </p:nvSpPr>
        <p:spPr/>
        <p:txBody>
          <a:bodyPr/>
          <a:lstStyle/>
          <a:p>
            <a:r>
              <a:rPr lang="en-US" dirty="0" smtClean="0"/>
              <a:t>Version 1 03May2017</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26</a:t>
            </a:fld>
            <a:endParaRPr lang="en-US"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31531045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525"/>
            <a:ext cx="8229600" cy="1143000"/>
          </a:xfrm>
        </p:spPr>
        <p:txBody>
          <a:bodyPr>
            <a:normAutofit/>
          </a:bodyPr>
          <a:lstStyle/>
          <a:p>
            <a:r>
              <a:rPr lang="en-GB" altLang="en-US" sz="2800" dirty="0">
                <a:solidFill>
                  <a:srgbClr val="7030A0"/>
                </a:solidFill>
                <a:latin typeface="Verdana" panose="020B0604030504040204" pitchFamily="34" charset="0"/>
                <a:ea typeface="Verdana" panose="020B0604030504040204" pitchFamily="34" charset="0"/>
                <a:cs typeface="Verdana" panose="020B0604030504040204" pitchFamily="34" charset="0"/>
              </a:rPr>
              <a:t>Contact Details for </a:t>
            </a:r>
            <a:r>
              <a:rPr lang="en-GB" altLang="en-US" sz="2800" dirty="0" smtClean="0">
                <a:solidFill>
                  <a:srgbClr val="7030A0"/>
                </a:solidFill>
                <a:latin typeface="Verdana" panose="020B0604030504040204" pitchFamily="34" charset="0"/>
                <a:ea typeface="Verdana" panose="020B0604030504040204" pitchFamily="34" charset="0"/>
                <a:cs typeface="Verdana" panose="020B0604030504040204" pitchFamily="34" charset="0"/>
              </a:rPr>
              <a:t/>
            </a:r>
            <a:br>
              <a:rPr lang="en-GB" altLang="en-US" sz="2800" dirty="0" smtClean="0">
                <a:solidFill>
                  <a:srgbClr val="7030A0"/>
                </a:solidFill>
                <a:latin typeface="Verdana" panose="020B0604030504040204" pitchFamily="34" charset="0"/>
                <a:ea typeface="Verdana" panose="020B0604030504040204" pitchFamily="34" charset="0"/>
                <a:cs typeface="Verdana" panose="020B0604030504040204" pitchFamily="34" charset="0"/>
              </a:rPr>
            </a:br>
            <a:r>
              <a:rPr lang="en-GB" altLang="en-US" sz="2800" dirty="0" smtClean="0">
                <a:solidFill>
                  <a:srgbClr val="7030A0"/>
                </a:solidFill>
                <a:latin typeface="Verdana" panose="020B0604030504040204" pitchFamily="34" charset="0"/>
                <a:ea typeface="Verdana" panose="020B0604030504040204" pitchFamily="34" charset="0"/>
                <a:cs typeface="Verdana" panose="020B0604030504040204" pitchFamily="34" charset="0"/>
              </a:rPr>
              <a:t>CRUK CTU Glasgow</a:t>
            </a:r>
            <a:endParaRPr lang="en-GB" sz="2800" dirty="0">
              <a:solidFill>
                <a:srgbClr val="7030A0"/>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533400" y="1219200"/>
            <a:ext cx="8229600" cy="4525963"/>
          </a:xfrm>
        </p:spPr>
        <p:txBody>
          <a:bodyPr>
            <a:noAutofit/>
          </a:bodyPr>
          <a:lstStyle/>
          <a:p>
            <a:pPr marL="0" indent="0">
              <a:spcBef>
                <a:spcPts val="0"/>
              </a:spcBef>
              <a:buNone/>
            </a:pPr>
            <a:r>
              <a:rPr lang="en-GB" altLang="en-US" sz="1600" b="1" u="sng" dirty="0">
                <a:ea typeface="Verdana" panose="020B0604030504040204" pitchFamily="34" charset="0"/>
                <a:cs typeface="Verdana" panose="020B0604030504040204" pitchFamily="34" charset="0"/>
              </a:rPr>
              <a:t>Project </a:t>
            </a:r>
            <a:r>
              <a:rPr lang="en-GB" altLang="en-US" sz="1600" b="1" u="sng" dirty="0" smtClean="0">
                <a:ea typeface="Verdana" panose="020B0604030504040204" pitchFamily="34" charset="0"/>
                <a:cs typeface="Verdana" panose="020B0604030504040204" pitchFamily="34" charset="0"/>
              </a:rPr>
              <a:t>Manager</a:t>
            </a:r>
            <a:r>
              <a:rPr lang="en-GB" altLang="en-US" sz="1600" b="1" dirty="0">
                <a:ea typeface="Verdana" panose="020B0604030504040204" pitchFamily="34" charset="0"/>
                <a:cs typeface="Verdana" panose="020B0604030504040204" pitchFamily="34" charset="0"/>
              </a:rPr>
              <a:t>			</a:t>
            </a:r>
            <a:r>
              <a:rPr lang="en-GB" altLang="en-US" sz="1600" b="1" dirty="0" smtClean="0">
                <a:ea typeface="Verdana" panose="020B0604030504040204" pitchFamily="34" charset="0"/>
                <a:cs typeface="Verdana" panose="020B0604030504040204" pitchFamily="34" charset="0"/>
              </a:rPr>
              <a:t>      </a:t>
            </a:r>
            <a:r>
              <a:rPr lang="en-GB" altLang="en-US" sz="1600" b="1" u="sng" dirty="0" smtClean="0">
                <a:ea typeface="Verdana" panose="020B0604030504040204" pitchFamily="34" charset="0"/>
                <a:cs typeface="Verdana" panose="020B0604030504040204" pitchFamily="34" charset="0"/>
              </a:rPr>
              <a:t>Clinical </a:t>
            </a:r>
            <a:r>
              <a:rPr lang="en-GB" altLang="en-US" sz="1600" b="1" u="sng" dirty="0">
                <a:ea typeface="Verdana" panose="020B0604030504040204" pitchFamily="34" charset="0"/>
                <a:cs typeface="Verdana" panose="020B0604030504040204" pitchFamily="34" charset="0"/>
              </a:rPr>
              <a:t>Trial Coordinator</a:t>
            </a:r>
          </a:p>
          <a:p>
            <a:pPr marL="0" indent="0">
              <a:spcBef>
                <a:spcPts val="0"/>
              </a:spcBef>
              <a:buNone/>
            </a:pPr>
            <a:r>
              <a:rPr lang="en-GB" altLang="en-US" sz="1600" dirty="0" smtClean="0">
                <a:ea typeface="Verdana" panose="020B0604030504040204" pitchFamily="34" charset="0"/>
                <a:cs typeface="Verdana" panose="020B0604030504040204" pitchFamily="34" charset="0"/>
              </a:rPr>
              <a:t>Claire </a:t>
            </a:r>
            <a:r>
              <a:rPr lang="en-GB" altLang="en-US" sz="1600" dirty="0">
                <a:ea typeface="Verdana" panose="020B0604030504040204" pitchFamily="34" charset="0"/>
                <a:cs typeface="Verdana" panose="020B0604030504040204" pitchFamily="34" charset="0"/>
              </a:rPr>
              <a:t>Lawless			</a:t>
            </a:r>
            <a:r>
              <a:rPr lang="en-GB" altLang="en-US" sz="1600" dirty="0" smtClean="0">
                <a:ea typeface="Verdana" panose="020B0604030504040204" pitchFamily="34" charset="0"/>
                <a:cs typeface="Verdana" panose="020B0604030504040204" pitchFamily="34" charset="0"/>
              </a:rPr>
              <a:t>       Ann Shaw</a:t>
            </a:r>
            <a:endParaRPr lang="en-GB" altLang="en-US" sz="1600" dirty="0">
              <a:ea typeface="Verdana" panose="020B0604030504040204" pitchFamily="34" charset="0"/>
              <a:cs typeface="Verdana" panose="020B0604030504040204" pitchFamily="34" charset="0"/>
            </a:endParaRPr>
          </a:p>
          <a:p>
            <a:pPr marL="0" indent="0">
              <a:spcBef>
                <a:spcPts val="0"/>
              </a:spcBef>
              <a:buNone/>
            </a:pPr>
            <a:r>
              <a:rPr lang="en-GB" altLang="en-US" sz="1600" dirty="0" smtClean="0">
                <a:ea typeface="Verdana" panose="020B0604030504040204" pitchFamily="34" charset="0"/>
                <a:cs typeface="Verdana" panose="020B0604030504040204" pitchFamily="34" charset="0"/>
              </a:rPr>
              <a:t>Tel</a:t>
            </a:r>
            <a:r>
              <a:rPr lang="en-GB" altLang="en-US" sz="1600" dirty="0">
                <a:ea typeface="Verdana" panose="020B0604030504040204" pitchFamily="34" charset="0"/>
                <a:cs typeface="Verdana" panose="020B0604030504040204" pitchFamily="34" charset="0"/>
              </a:rPr>
              <a:t>: 0141 301 7947		  </a:t>
            </a:r>
            <a:r>
              <a:rPr lang="en-GB" altLang="en-US" sz="1600" dirty="0" smtClean="0">
                <a:ea typeface="Verdana" panose="020B0604030504040204" pitchFamily="34" charset="0"/>
                <a:cs typeface="Verdana" panose="020B0604030504040204" pitchFamily="34" charset="0"/>
              </a:rPr>
              <a:t>     	       Tel: 0141 </a:t>
            </a:r>
            <a:r>
              <a:rPr lang="en-GB" altLang="en-US" sz="1600" dirty="0">
                <a:ea typeface="Verdana" panose="020B0604030504040204" pitchFamily="34" charset="0"/>
                <a:cs typeface="Verdana" panose="020B0604030504040204" pitchFamily="34" charset="0"/>
              </a:rPr>
              <a:t>301 7215</a:t>
            </a:r>
          </a:p>
          <a:p>
            <a:pPr marL="0" indent="0">
              <a:spcBef>
                <a:spcPts val="0"/>
              </a:spcBef>
              <a:buNone/>
            </a:pPr>
            <a:r>
              <a:rPr lang="en-GB" altLang="en-US" sz="1600" dirty="0" smtClean="0">
                <a:ea typeface="Verdana" panose="020B0604030504040204" pitchFamily="34" charset="0"/>
                <a:cs typeface="Verdana" panose="020B0604030504040204" pitchFamily="34" charset="0"/>
              </a:rPr>
              <a:t>E-mail</a:t>
            </a:r>
            <a:r>
              <a:rPr lang="en-GB" altLang="en-US" sz="1600" dirty="0">
                <a:ea typeface="Verdana" panose="020B0604030504040204" pitchFamily="34" charset="0"/>
                <a:cs typeface="Verdana" panose="020B0604030504040204" pitchFamily="34" charset="0"/>
              </a:rPr>
              <a:t>: </a:t>
            </a:r>
            <a:r>
              <a:rPr lang="en-GB" altLang="en-US" sz="1600" dirty="0" smtClean="0">
                <a:ea typeface="Verdana" panose="020B0604030504040204" pitchFamily="34" charset="0"/>
                <a:cs typeface="Verdana" panose="020B0604030504040204" pitchFamily="34" charset="0"/>
                <a:hlinkClick r:id="rId2"/>
              </a:rPr>
              <a:t>claire.lawless@glasgow.ac.uk</a:t>
            </a:r>
            <a:r>
              <a:rPr lang="en-GB" altLang="en-US" sz="1600" dirty="0" smtClean="0">
                <a:ea typeface="Verdana" panose="020B0604030504040204" pitchFamily="34" charset="0"/>
                <a:cs typeface="Verdana" panose="020B0604030504040204" pitchFamily="34" charset="0"/>
              </a:rPr>
              <a:t> </a:t>
            </a:r>
            <a:r>
              <a:rPr lang="en-GB" altLang="en-US" sz="1600" dirty="0">
                <a:ea typeface="Verdana" panose="020B0604030504040204" pitchFamily="34" charset="0"/>
                <a:cs typeface="Verdana" panose="020B0604030504040204" pitchFamily="34" charset="0"/>
              </a:rPr>
              <a:t>	</a:t>
            </a:r>
            <a:r>
              <a:rPr lang="en-GB" altLang="en-US" sz="1600" dirty="0" smtClean="0">
                <a:ea typeface="Verdana" panose="020B0604030504040204" pitchFamily="34" charset="0"/>
                <a:cs typeface="Verdana" panose="020B0604030504040204" pitchFamily="34" charset="0"/>
              </a:rPr>
              <a:t>       E-mail</a:t>
            </a:r>
            <a:r>
              <a:rPr lang="en-GB" altLang="en-US" sz="1600" dirty="0">
                <a:ea typeface="Verdana" panose="020B0604030504040204" pitchFamily="34" charset="0"/>
                <a:cs typeface="Verdana" panose="020B0604030504040204" pitchFamily="34" charset="0"/>
              </a:rPr>
              <a:t>: </a:t>
            </a:r>
            <a:r>
              <a:rPr lang="en-GB" altLang="en-US" sz="1600" dirty="0" smtClean="0">
                <a:ea typeface="Verdana" panose="020B0604030504040204" pitchFamily="34" charset="0"/>
                <a:cs typeface="Verdana" panose="020B0604030504040204" pitchFamily="34" charset="0"/>
                <a:hlinkClick r:id="rId3"/>
              </a:rPr>
              <a:t>ann.peek@glasgow.ac.uk</a:t>
            </a:r>
            <a:r>
              <a:rPr lang="en-GB" altLang="en-US" sz="1600" dirty="0" smtClean="0">
                <a:ea typeface="Verdana" panose="020B0604030504040204" pitchFamily="34" charset="0"/>
                <a:cs typeface="Verdana" panose="020B0604030504040204" pitchFamily="34" charset="0"/>
              </a:rPr>
              <a:t> </a:t>
            </a:r>
            <a:endParaRPr lang="en-GB" altLang="en-US" sz="1600" b="1" dirty="0">
              <a:ea typeface="Verdana" panose="020B0604030504040204" pitchFamily="34" charset="0"/>
              <a:cs typeface="Verdana" panose="020B0604030504040204" pitchFamily="34" charset="0"/>
            </a:endParaRPr>
          </a:p>
          <a:p>
            <a:pPr marL="0" indent="0">
              <a:spcBef>
                <a:spcPts val="0"/>
              </a:spcBef>
              <a:buNone/>
            </a:pPr>
            <a:r>
              <a:rPr lang="en-GB" altLang="en-US" sz="1600" b="1" dirty="0">
                <a:ea typeface="Verdana" panose="020B0604030504040204" pitchFamily="34" charset="0"/>
                <a:cs typeface="Verdana" panose="020B0604030504040204" pitchFamily="34" charset="0"/>
              </a:rPr>
              <a:t>	</a:t>
            </a:r>
            <a:endParaRPr lang="en-GB" altLang="en-US" sz="1600" dirty="0">
              <a:ea typeface="Verdana" panose="020B0604030504040204" pitchFamily="34" charset="0"/>
              <a:cs typeface="Verdana" panose="020B0604030504040204" pitchFamily="34" charset="0"/>
            </a:endParaRPr>
          </a:p>
          <a:p>
            <a:pPr marL="0" indent="0">
              <a:spcBef>
                <a:spcPts val="0"/>
              </a:spcBef>
              <a:buNone/>
            </a:pPr>
            <a:r>
              <a:rPr lang="en-GB" altLang="en-US" sz="1600" b="1" u="sng" dirty="0" smtClean="0">
                <a:ea typeface="Verdana" panose="020B0604030504040204" pitchFamily="34" charset="0"/>
                <a:cs typeface="Verdana" panose="020B0604030504040204" pitchFamily="34" charset="0"/>
              </a:rPr>
              <a:t>Pharmacovigilance </a:t>
            </a:r>
            <a:r>
              <a:rPr lang="en-GB" altLang="en-US" sz="1600" b="1" u="sng" dirty="0">
                <a:ea typeface="Verdana" panose="020B0604030504040204" pitchFamily="34" charset="0"/>
                <a:cs typeface="Verdana" panose="020B0604030504040204" pitchFamily="34" charset="0"/>
              </a:rPr>
              <a:t>Manager</a:t>
            </a:r>
            <a:r>
              <a:rPr lang="en-GB" altLang="en-US" sz="1600" b="1" dirty="0">
                <a:ea typeface="Verdana" panose="020B0604030504040204" pitchFamily="34" charset="0"/>
                <a:cs typeface="Verdana" panose="020B0604030504040204" pitchFamily="34" charset="0"/>
              </a:rPr>
              <a:t>	</a:t>
            </a:r>
            <a:r>
              <a:rPr lang="en-GB" altLang="en-US" sz="1600" b="1" dirty="0" smtClean="0">
                <a:ea typeface="Verdana" panose="020B0604030504040204" pitchFamily="34" charset="0"/>
                <a:cs typeface="Verdana" panose="020B0604030504040204" pitchFamily="34" charset="0"/>
              </a:rPr>
              <a:t>      	       </a:t>
            </a:r>
            <a:r>
              <a:rPr lang="en-GB" altLang="en-US" sz="1600" b="1" u="sng" dirty="0" smtClean="0">
                <a:ea typeface="Verdana" panose="020B0604030504040204" pitchFamily="34" charset="0"/>
                <a:cs typeface="Verdana" panose="020B0604030504040204" pitchFamily="34" charset="0"/>
              </a:rPr>
              <a:t>Pharmacovigilance </a:t>
            </a:r>
            <a:r>
              <a:rPr lang="en-GB" altLang="en-US" sz="1600" b="1" u="sng" dirty="0">
                <a:ea typeface="Verdana" panose="020B0604030504040204" pitchFamily="34" charset="0"/>
                <a:cs typeface="Verdana" panose="020B0604030504040204" pitchFamily="34" charset="0"/>
              </a:rPr>
              <a:t>CTC</a:t>
            </a:r>
          </a:p>
          <a:p>
            <a:pPr marL="0" indent="0">
              <a:spcBef>
                <a:spcPts val="0"/>
              </a:spcBef>
              <a:buNone/>
            </a:pPr>
            <a:r>
              <a:rPr lang="en-GB" altLang="en-US" sz="1600" dirty="0" smtClean="0">
                <a:ea typeface="Verdana" panose="020B0604030504040204" pitchFamily="34" charset="0"/>
                <a:cs typeface="Verdana" panose="020B0604030504040204" pitchFamily="34" charset="0"/>
              </a:rPr>
              <a:t>Lindsey </a:t>
            </a:r>
            <a:r>
              <a:rPr lang="en-GB" altLang="en-US" sz="1600" dirty="0">
                <a:ea typeface="Verdana" panose="020B0604030504040204" pitchFamily="34" charset="0"/>
                <a:cs typeface="Verdana" panose="020B0604030504040204" pitchFamily="34" charset="0"/>
              </a:rPr>
              <a:t>Connery			</a:t>
            </a:r>
            <a:r>
              <a:rPr lang="en-GB" altLang="en-US" sz="1600" dirty="0" smtClean="0">
                <a:ea typeface="Verdana" panose="020B0604030504040204" pitchFamily="34" charset="0"/>
                <a:cs typeface="Verdana" panose="020B0604030504040204" pitchFamily="34" charset="0"/>
              </a:rPr>
              <a:t>      Sinead Traynor</a:t>
            </a:r>
            <a:endParaRPr lang="en-GB" altLang="en-US" sz="1600" dirty="0">
              <a:ea typeface="Verdana" panose="020B0604030504040204" pitchFamily="34" charset="0"/>
              <a:cs typeface="Verdana" panose="020B0604030504040204" pitchFamily="34" charset="0"/>
            </a:endParaRPr>
          </a:p>
          <a:p>
            <a:pPr marL="0" indent="0">
              <a:spcBef>
                <a:spcPts val="0"/>
              </a:spcBef>
              <a:buNone/>
            </a:pPr>
            <a:r>
              <a:rPr lang="en-GB" altLang="en-US" sz="1600" dirty="0" smtClean="0">
                <a:ea typeface="Verdana" panose="020B0604030504040204" pitchFamily="34" charset="0"/>
                <a:cs typeface="Verdana" panose="020B0604030504040204" pitchFamily="34" charset="0"/>
              </a:rPr>
              <a:t>Tel</a:t>
            </a:r>
            <a:r>
              <a:rPr lang="en-GB" altLang="en-US" sz="1600" dirty="0">
                <a:ea typeface="Verdana" panose="020B0604030504040204" pitchFamily="34" charset="0"/>
                <a:cs typeface="Verdana" panose="020B0604030504040204" pitchFamily="34" charset="0"/>
              </a:rPr>
              <a:t>: 	0141 </a:t>
            </a:r>
            <a:r>
              <a:rPr lang="en-GB" altLang="en-US" sz="1600" dirty="0" smtClean="0">
                <a:ea typeface="Verdana" panose="020B0604030504040204" pitchFamily="34" charset="0"/>
                <a:cs typeface="Verdana" panose="020B0604030504040204" pitchFamily="34" charset="0"/>
              </a:rPr>
              <a:t>211 0352</a:t>
            </a:r>
            <a:r>
              <a:rPr lang="en-GB" altLang="en-US" sz="1600" dirty="0">
                <a:ea typeface="Verdana" panose="020B0604030504040204" pitchFamily="34" charset="0"/>
                <a:cs typeface="Verdana" panose="020B0604030504040204" pitchFamily="34" charset="0"/>
              </a:rPr>
              <a:t>		</a:t>
            </a:r>
            <a:r>
              <a:rPr lang="en-GB" altLang="en-US" sz="1600" dirty="0" smtClean="0">
                <a:ea typeface="Verdana" panose="020B0604030504040204" pitchFamily="34" charset="0"/>
                <a:cs typeface="Verdana" panose="020B0604030504040204" pitchFamily="34" charset="0"/>
              </a:rPr>
              <a:t>      Tel</a:t>
            </a:r>
            <a:r>
              <a:rPr lang="en-GB" altLang="en-US" sz="1600" dirty="0">
                <a:ea typeface="Verdana" panose="020B0604030504040204" pitchFamily="34" charset="0"/>
                <a:cs typeface="Verdana" panose="020B0604030504040204" pitchFamily="34" charset="0"/>
              </a:rPr>
              <a:t>: 0141 </a:t>
            </a:r>
            <a:r>
              <a:rPr lang="en-GB" altLang="en-US" sz="1600" dirty="0" smtClean="0">
                <a:ea typeface="Verdana" panose="020B0604030504040204" pitchFamily="34" charset="0"/>
                <a:cs typeface="Verdana" panose="020B0604030504040204" pitchFamily="34" charset="0"/>
              </a:rPr>
              <a:t>211 3968</a:t>
            </a:r>
            <a:r>
              <a:rPr lang="en-GB" altLang="en-US" sz="1600" dirty="0">
                <a:ea typeface="Verdana" panose="020B0604030504040204" pitchFamily="34" charset="0"/>
                <a:cs typeface="Verdana" panose="020B0604030504040204" pitchFamily="34" charset="0"/>
              </a:rPr>
              <a:t>		</a:t>
            </a:r>
          </a:p>
          <a:p>
            <a:pPr marL="0" indent="0">
              <a:spcBef>
                <a:spcPts val="0"/>
              </a:spcBef>
              <a:buNone/>
            </a:pPr>
            <a:r>
              <a:rPr lang="en-GB" altLang="en-US" sz="1600" dirty="0" smtClean="0">
                <a:ea typeface="Verdana" panose="020B0604030504040204" pitchFamily="34" charset="0"/>
                <a:cs typeface="Verdana" panose="020B0604030504040204" pitchFamily="34" charset="0"/>
              </a:rPr>
              <a:t>Fax</a:t>
            </a:r>
            <a:r>
              <a:rPr lang="en-GB" altLang="en-US" sz="1600" dirty="0">
                <a:ea typeface="Verdana" panose="020B0604030504040204" pitchFamily="34" charset="0"/>
                <a:cs typeface="Verdana" panose="020B0604030504040204" pitchFamily="34" charset="0"/>
              </a:rPr>
              <a:t>: 	0141 301 7213		</a:t>
            </a:r>
            <a:r>
              <a:rPr lang="en-GB" altLang="en-US" sz="1600" dirty="0" smtClean="0">
                <a:ea typeface="Verdana" panose="020B0604030504040204" pitchFamily="34" charset="0"/>
                <a:cs typeface="Verdana" panose="020B0604030504040204" pitchFamily="34" charset="0"/>
              </a:rPr>
              <a:t>      Fax</a:t>
            </a:r>
            <a:r>
              <a:rPr lang="en-GB" altLang="en-US" sz="1600" dirty="0">
                <a:ea typeface="Verdana" panose="020B0604030504040204" pitchFamily="34" charset="0"/>
                <a:cs typeface="Verdana" panose="020B0604030504040204" pitchFamily="34" charset="0"/>
              </a:rPr>
              <a:t>: 0141 301 7213</a:t>
            </a:r>
          </a:p>
          <a:p>
            <a:pPr marL="0" indent="0">
              <a:spcBef>
                <a:spcPts val="0"/>
              </a:spcBef>
              <a:buNone/>
            </a:pPr>
            <a:r>
              <a:rPr lang="en-GB" altLang="en-US" sz="1600" dirty="0" smtClean="0">
                <a:ea typeface="Verdana" panose="020B0604030504040204" pitchFamily="34" charset="0"/>
                <a:cs typeface="Verdana" panose="020B0604030504040204" pitchFamily="34" charset="0"/>
              </a:rPr>
              <a:t>E-mail</a:t>
            </a:r>
            <a:r>
              <a:rPr lang="en-GB" altLang="en-US" sz="1600" dirty="0">
                <a:ea typeface="Verdana" panose="020B0604030504040204" pitchFamily="34" charset="0"/>
                <a:cs typeface="Verdana" panose="020B0604030504040204" pitchFamily="34" charset="0"/>
              </a:rPr>
              <a:t>: </a:t>
            </a:r>
            <a:r>
              <a:rPr lang="en-GB" altLang="en-US" sz="1600" dirty="0" smtClean="0">
                <a:ea typeface="Verdana" panose="020B0604030504040204" pitchFamily="34" charset="0"/>
                <a:cs typeface="Verdana" panose="020B0604030504040204" pitchFamily="34" charset="0"/>
                <a:hlinkClick r:id="rId4"/>
              </a:rPr>
              <a:t>lindsey.connery@glasgow.ac.uk</a:t>
            </a:r>
            <a:r>
              <a:rPr lang="en-GB" altLang="en-US" sz="1600" dirty="0" smtClean="0">
                <a:ea typeface="Verdana" panose="020B0604030504040204" pitchFamily="34" charset="0"/>
                <a:cs typeface="Verdana" panose="020B0604030504040204" pitchFamily="34" charset="0"/>
              </a:rPr>
              <a:t>        	      E-mail</a:t>
            </a:r>
            <a:r>
              <a:rPr lang="en-GB" altLang="en-US" sz="1600" dirty="0">
                <a:ea typeface="Verdana" panose="020B0604030504040204" pitchFamily="34" charset="0"/>
                <a:cs typeface="Verdana" panose="020B0604030504040204" pitchFamily="34" charset="0"/>
              </a:rPr>
              <a:t>: </a:t>
            </a:r>
            <a:r>
              <a:rPr lang="en-GB" altLang="en-US" sz="1600" dirty="0" smtClean="0">
                <a:ea typeface="Verdana" panose="020B0604030504040204" pitchFamily="34" charset="0"/>
                <a:cs typeface="Verdana" panose="020B0604030504040204" pitchFamily="34" charset="0"/>
                <a:hlinkClick r:id="rId5"/>
              </a:rPr>
              <a:t>sinead.traynor@glasgow.ac.uk</a:t>
            </a:r>
            <a:r>
              <a:rPr lang="en-GB" altLang="en-US" sz="1600" dirty="0" smtClean="0">
                <a:ea typeface="Verdana" panose="020B0604030504040204" pitchFamily="34" charset="0"/>
                <a:cs typeface="Verdana" panose="020B0604030504040204" pitchFamily="34" charset="0"/>
              </a:rPr>
              <a:t> </a:t>
            </a:r>
            <a:endParaRPr lang="en-GB" altLang="en-US" sz="1600" dirty="0">
              <a:ea typeface="Verdana" panose="020B0604030504040204" pitchFamily="34" charset="0"/>
              <a:cs typeface="Verdana" panose="020B0604030504040204" pitchFamily="34" charset="0"/>
            </a:endParaRPr>
          </a:p>
          <a:p>
            <a:pPr marL="0" indent="0">
              <a:spcBef>
                <a:spcPts val="0"/>
              </a:spcBef>
              <a:buNone/>
            </a:pPr>
            <a:r>
              <a:rPr lang="en-GB" altLang="en-US" sz="1600" dirty="0">
                <a:ea typeface="Verdana" panose="020B0604030504040204" pitchFamily="34" charset="0"/>
                <a:cs typeface="Verdana" panose="020B0604030504040204" pitchFamily="34" charset="0"/>
              </a:rPr>
              <a:t>	</a:t>
            </a:r>
          </a:p>
          <a:p>
            <a:pPr marL="0" indent="0">
              <a:spcBef>
                <a:spcPts val="0"/>
              </a:spcBef>
              <a:buNone/>
            </a:pPr>
            <a:r>
              <a:rPr lang="en-GB" altLang="en-US" sz="1600" b="1" u="sng" dirty="0" smtClean="0">
                <a:ea typeface="Verdana" panose="020B0604030504040204" pitchFamily="34" charset="0"/>
                <a:cs typeface="Verdana" panose="020B0604030504040204" pitchFamily="34" charset="0"/>
              </a:rPr>
              <a:t>Clinical </a:t>
            </a:r>
            <a:r>
              <a:rPr lang="en-GB" altLang="en-US" sz="1600" b="1" u="sng" dirty="0">
                <a:ea typeface="Verdana" panose="020B0604030504040204" pitchFamily="34" charset="0"/>
                <a:cs typeface="Verdana" panose="020B0604030504040204" pitchFamily="34" charset="0"/>
              </a:rPr>
              <a:t>Trial Monitor</a:t>
            </a:r>
            <a:r>
              <a:rPr lang="en-GB" altLang="en-US" sz="1600" b="1" dirty="0">
                <a:ea typeface="Verdana" panose="020B0604030504040204" pitchFamily="34" charset="0"/>
                <a:cs typeface="Verdana" panose="020B0604030504040204" pitchFamily="34" charset="0"/>
              </a:rPr>
              <a:t>		</a:t>
            </a:r>
            <a:r>
              <a:rPr lang="en-GB" altLang="en-US" sz="1600" b="1" dirty="0" smtClean="0">
                <a:ea typeface="Verdana" panose="020B0604030504040204" pitchFamily="34" charset="0"/>
                <a:cs typeface="Verdana" panose="020B0604030504040204" pitchFamily="34" charset="0"/>
              </a:rPr>
              <a:t>      	      </a:t>
            </a:r>
            <a:r>
              <a:rPr lang="en-GB" altLang="en-US" sz="1600" b="1" u="sng" dirty="0" smtClean="0">
                <a:ea typeface="Verdana" panose="020B0604030504040204" pitchFamily="34" charset="0"/>
                <a:cs typeface="Verdana" panose="020B0604030504040204" pitchFamily="34" charset="0"/>
              </a:rPr>
              <a:t>Postal </a:t>
            </a:r>
            <a:r>
              <a:rPr lang="en-GB" altLang="en-US" sz="1600" b="1" u="sng" dirty="0">
                <a:ea typeface="Verdana" panose="020B0604030504040204" pitchFamily="34" charset="0"/>
                <a:cs typeface="Verdana" panose="020B0604030504040204" pitchFamily="34" charset="0"/>
              </a:rPr>
              <a:t>Address</a:t>
            </a:r>
          </a:p>
          <a:p>
            <a:pPr marL="0" indent="0">
              <a:spcBef>
                <a:spcPts val="0"/>
              </a:spcBef>
              <a:buNone/>
            </a:pPr>
            <a:r>
              <a:rPr lang="en-GB" altLang="en-US" sz="1600" dirty="0" smtClean="0">
                <a:ea typeface="Verdana" panose="020B0604030504040204" pitchFamily="34" charset="0"/>
                <a:cs typeface="Verdana" panose="020B0604030504040204" pitchFamily="34" charset="0"/>
              </a:rPr>
              <a:t>Calum </a:t>
            </a:r>
            <a:r>
              <a:rPr lang="en-GB" altLang="en-US" sz="1600" dirty="0">
                <a:ea typeface="Verdana" panose="020B0604030504040204" pitchFamily="34" charset="0"/>
                <a:cs typeface="Verdana" panose="020B0604030504040204" pitchFamily="34" charset="0"/>
              </a:rPr>
              <a:t>Innes </a:t>
            </a:r>
            <a:r>
              <a:rPr lang="en-GB" altLang="en-US" sz="1600" b="1" dirty="0">
                <a:ea typeface="Verdana" panose="020B0604030504040204" pitchFamily="34" charset="0"/>
                <a:cs typeface="Verdana" panose="020B0604030504040204" pitchFamily="34" charset="0"/>
              </a:rPr>
              <a:t>			</a:t>
            </a:r>
            <a:r>
              <a:rPr lang="en-GB" altLang="en-US" sz="1600" b="1" dirty="0" smtClean="0">
                <a:ea typeface="Verdana" panose="020B0604030504040204" pitchFamily="34" charset="0"/>
                <a:cs typeface="Verdana" panose="020B0604030504040204" pitchFamily="34" charset="0"/>
              </a:rPr>
              <a:t>      </a:t>
            </a:r>
            <a:r>
              <a:rPr lang="en-GB" altLang="en-US" sz="1600" dirty="0" smtClean="0">
                <a:ea typeface="Verdana" panose="020B0604030504040204" pitchFamily="34" charset="0"/>
                <a:cs typeface="Verdana" panose="020B0604030504040204" pitchFamily="34" charset="0"/>
              </a:rPr>
              <a:t>Cancer </a:t>
            </a:r>
            <a:r>
              <a:rPr lang="en-GB" altLang="en-US" sz="1600" dirty="0">
                <a:ea typeface="Verdana" panose="020B0604030504040204" pitchFamily="34" charset="0"/>
                <a:cs typeface="Verdana" panose="020B0604030504040204" pitchFamily="34" charset="0"/>
              </a:rPr>
              <a:t>Research UK Clinical Trials Unit</a:t>
            </a:r>
          </a:p>
          <a:p>
            <a:pPr marL="0" indent="0">
              <a:spcBef>
                <a:spcPts val="0"/>
              </a:spcBef>
              <a:buNone/>
            </a:pPr>
            <a:r>
              <a:rPr lang="en-GB" altLang="en-US" sz="1600" dirty="0" smtClean="0">
                <a:ea typeface="Verdana" panose="020B0604030504040204" pitchFamily="34" charset="0"/>
                <a:cs typeface="Verdana" panose="020B0604030504040204" pitchFamily="34" charset="0"/>
              </a:rPr>
              <a:t>Tel</a:t>
            </a:r>
            <a:r>
              <a:rPr lang="en-GB" altLang="en-US" sz="1600" dirty="0">
                <a:ea typeface="Verdana" panose="020B0604030504040204" pitchFamily="34" charset="0"/>
                <a:cs typeface="Verdana" panose="020B0604030504040204" pitchFamily="34" charset="0"/>
              </a:rPr>
              <a:t>: 	0141 </a:t>
            </a:r>
            <a:r>
              <a:rPr lang="en-GB" altLang="en-US" sz="1600" dirty="0" smtClean="0">
                <a:ea typeface="Verdana" panose="020B0604030504040204" pitchFamily="34" charset="0"/>
                <a:cs typeface="Verdana" panose="020B0604030504040204" pitchFamily="34" charset="0"/>
              </a:rPr>
              <a:t>211 3801</a:t>
            </a:r>
            <a:r>
              <a:rPr lang="en-GB" altLang="en-US" sz="1600" dirty="0">
                <a:ea typeface="Verdana" panose="020B0604030504040204" pitchFamily="34" charset="0"/>
                <a:cs typeface="Verdana" panose="020B0604030504040204" pitchFamily="34" charset="0"/>
              </a:rPr>
              <a:t>		</a:t>
            </a:r>
            <a:r>
              <a:rPr lang="en-GB" altLang="en-US" sz="1600" dirty="0" smtClean="0">
                <a:ea typeface="Verdana" panose="020B0604030504040204" pitchFamily="34" charset="0"/>
                <a:cs typeface="Verdana" panose="020B0604030504040204" pitchFamily="34" charset="0"/>
              </a:rPr>
              <a:t>      Level 0,</a:t>
            </a:r>
          </a:p>
          <a:p>
            <a:pPr marL="0" indent="0">
              <a:spcBef>
                <a:spcPts val="0"/>
              </a:spcBef>
              <a:buNone/>
            </a:pPr>
            <a:r>
              <a:rPr lang="en-GB" altLang="en-US" sz="1600" dirty="0" smtClean="0">
                <a:ea typeface="Verdana" panose="020B0604030504040204" pitchFamily="34" charset="0"/>
                <a:cs typeface="Verdana" panose="020B0604030504040204" pitchFamily="34" charset="0"/>
              </a:rPr>
              <a:t>Mobile : 07825 030 429  		      Beatson West of Scotland Cancer Centre</a:t>
            </a:r>
          </a:p>
          <a:p>
            <a:pPr marL="0" indent="0">
              <a:spcBef>
                <a:spcPts val="0"/>
              </a:spcBef>
              <a:buNone/>
            </a:pPr>
            <a:r>
              <a:rPr lang="en-GB" altLang="en-US" sz="1600" dirty="0" smtClean="0">
                <a:ea typeface="Verdana" panose="020B0604030504040204" pitchFamily="34" charset="0"/>
                <a:cs typeface="Verdana" panose="020B0604030504040204" pitchFamily="34" charset="0"/>
              </a:rPr>
              <a:t>E-mail</a:t>
            </a:r>
            <a:r>
              <a:rPr lang="en-GB" altLang="en-US" sz="1600" dirty="0">
                <a:ea typeface="Verdana" panose="020B0604030504040204" pitchFamily="34" charset="0"/>
                <a:cs typeface="Verdana" panose="020B0604030504040204" pitchFamily="34" charset="0"/>
              </a:rPr>
              <a:t>:  </a:t>
            </a:r>
            <a:r>
              <a:rPr lang="en-GB" altLang="en-US" sz="1600" dirty="0" smtClean="0">
                <a:ea typeface="Verdana" panose="020B0604030504040204" pitchFamily="34" charset="0"/>
                <a:cs typeface="Verdana" panose="020B0604030504040204" pitchFamily="34" charset="0"/>
                <a:hlinkClick r:id="rId6"/>
              </a:rPr>
              <a:t>calum.innes@glasgow.ac.uk</a:t>
            </a:r>
            <a:r>
              <a:rPr lang="en-GB" altLang="en-US" sz="1600" dirty="0" smtClean="0">
                <a:ea typeface="Verdana" panose="020B0604030504040204" pitchFamily="34" charset="0"/>
                <a:cs typeface="Verdana" panose="020B0604030504040204" pitchFamily="34" charset="0"/>
              </a:rPr>
              <a:t>  </a:t>
            </a:r>
            <a:r>
              <a:rPr lang="en-GB" altLang="en-US" sz="1600" dirty="0">
                <a:ea typeface="Verdana" panose="020B0604030504040204" pitchFamily="34" charset="0"/>
                <a:cs typeface="Verdana" panose="020B0604030504040204" pitchFamily="34" charset="0"/>
              </a:rPr>
              <a:t>	</a:t>
            </a:r>
            <a:r>
              <a:rPr lang="en-GB" altLang="en-US" sz="1600" dirty="0" smtClean="0">
                <a:ea typeface="Verdana" panose="020B0604030504040204" pitchFamily="34" charset="0"/>
                <a:cs typeface="Verdana" panose="020B0604030504040204" pitchFamily="34" charset="0"/>
              </a:rPr>
              <a:t>      1053 </a:t>
            </a:r>
            <a:r>
              <a:rPr lang="en-GB" altLang="en-US" sz="1600" dirty="0">
                <a:ea typeface="Verdana" panose="020B0604030504040204" pitchFamily="34" charset="0"/>
                <a:cs typeface="Verdana" panose="020B0604030504040204" pitchFamily="34" charset="0"/>
              </a:rPr>
              <a:t>Great Western Road</a:t>
            </a:r>
          </a:p>
          <a:p>
            <a:pPr marL="0" indent="0">
              <a:spcBef>
                <a:spcPts val="0"/>
              </a:spcBef>
              <a:buNone/>
            </a:pPr>
            <a:r>
              <a:rPr lang="en-GB" altLang="en-US" sz="1600" dirty="0" smtClean="0">
                <a:ea typeface="Verdana" panose="020B0604030504040204" pitchFamily="34" charset="0"/>
                <a:cs typeface="Verdana" panose="020B0604030504040204" pitchFamily="34" charset="0"/>
              </a:rPr>
              <a:t>			</a:t>
            </a:r>
            <a:r>
              <a:rPr lang="en-GB" altLang="en-US" sz="1600" dirty="0">
                <a:ea typeface="Verdana" panose="020B0604030504040204" pitchFamily="34" charset="0"/>
                <a:cs typeface="Verdana" panose="020B0604030504040204" pitchFamily="34" charset="0"/>
              </a:rPr>
              <a:t>	</a:t>
            </a:r>
            <a:r>
              <a:rPr lang="en-GB" altLang="en-US" sz="1600" dirty="0" smtClean="0">
                <a:ea typeface="Verdana" panose="020B0604030504040204" pitchFamily="34" charset="0"/>
                <a:cs typeface="Verdana" panose="020B0604030504040204" pitchFamily="34" charset="0"/>
              </a:rPr>
              <a:t>      Glasgow</a:t>
            </a:r>
            <a:r>
              <a:rPr lang="en-GB" altLang="en-US" sz="1600" dirty="0">
                <a:ea typeface="Verdana" panose="020B0604030504040204" pitchFamily="34" charset="0"/>
                <a:cs typeface="Verdana" panose="020B0604030504040204" pitchFamily="34" charset="0"/>
              </a:rPr>
              <a:t>, G12 </a:t>
            </a:r>
            <a:r>
              <a:rPr lang="en-GB" altLang="en-US" sz="1600" dirty="0" smtClean="0">
                <a:ea typeface="Verdana" panose="020B0604030504040204" pitchFamily="34" charset="0"/>
                <a:cs typeface="Verdana" panose="020B0604030504040204" pitchFamily="34" charset="0"/>
              </a:rPr>
              <a:t>0YN</a:t>
            </a:r>
            <a:endParaRPr lang="en-GB" altLang="en-US" sz="1600" dirty="0">
              <a:ea typeface="Verdana" panose="020B0604030504040204" pitchFamily="34" charset="0"/>
              <a:cs typeface="Verdana" panose="020B0604030504040204" pitchFamily="34" charset="0"/>
            </a:endParaRPr>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dirty="0"/>
          </a:p>
        </p:txBody>
      </p:sp>
      <p:pic>
        <p:nvPicPr>
          <p:cNvPr id="6" name="Picture 5"/>
          <p:cNvPicPr/>
          <p:nvPr/>
        </p:nvPicPr>
        <p:blipFill>
          <a:blip r:embed="rId7">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1897445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922114"/>
          </a:xfrm>
        </p:spPr>
        <p:txBody>
          <a:bodyPr>
            <a:normAutofit/>
          </a:bodyPr>
          <a:lstStyle/>
          <a:p>
            <a:r>
              <a:rPr lang="en-GB" sz="3600" dirty="0" smtClean="0">
                <a:solidFill>
                  <a:srgbClr val="7030A0"/>
                </a:solidFill>
                <a:ea typeface="Verdana" panose="020B0604030504040204" pitchFamily="34" charset="0"/>
                <a:cs typeface="Verdana" panose="020B0604030504040204" pitchFamily="34" charset="0"/>
              </a:rPr>
              <a:t>Study Team</a:t>
            </a:r>
            <a:endParaRPr lang="en-GB" sz="3600" dirty="0">
              <a:solidFill>
                <a:srgbClr val="7030A0"/>
              </a:solidFill>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323528" y="1340768"/>
            <a:ext cx="8435280" cy="4641379"/>
          </a:xfrm>
        </p:spPr>
        <p:txBody>
          <a:bodyPr>
            <a:normAutofit fontScale="62500" lnSpcReduction="20000"/>
          </a:bodyPr>
          <a:lstStyle/>
          <a:p>
            <a:pPr lvl="1">
              <a:lnSpc>
                <a:spcPct val="170000"/>
              </a:lnSpc>
              <a:spcBef>
                <a:spcPts val="0"/>
              </a:spcBef>
              <a:buClr>
                <a:srgbClr val="990099"/>
              </a:buClr>
              <a:buFont typeface="Wingdings" panose="05000000000000000000" pitchFamily="2" charset="2"/>
              <a:buChar char="§"/>
            </a:pPr>
            <a:r>
              <a:rPr lang="en-GB" altLang="en-US" sz="2000" dirty="0" smtClean="0">
                <a:ea typeface="Verdana" panose="020B0604030504040204" pitchFamily="34" charset="0"/>
                <a:cs typeface="Verdana" panose="020B0604030504040204" pitchFamily="34" charset="0"/>
              </a:rPr>
              <a:t>Chief </a:t>
            </a:r>
            <a:r>
              <a:rPr lang="en-GB" altLang="en-US" sz="2000" dirty="0">
                <a:ea typeface="Verdana" panose="020B0604030504040204" pitchFamily="34" charset="0"/>
                <a:cs typeface="Verdana" panose="020B0604030504040204" pitchFamily="34" charset="0"/>
              </a:rPr>
              <a:t>Investigator : </a:t>
            </a:r>
            <a:r>
              <a:rPr lang="en-GB" altLang="en-US" sz="2000" dirty="0" smtClean="0">
                <a:ea typeface="Verdana" panose="020B0604030504040204" pitchFamily="34" charset="0"/>
                <a:cs typeface="Verdana" panose="020B0604030504040204" pitchFamily="34" charset="0"/>
              </a:rPr>
              <a:t>		Prof Matthew Hatton (CHART-ED Arm Lead)</a:t>
            </a:r>
          </a:p>
          <a:p>
            <a:pPr lvl="1">
              <a:lnSpc>
                <a:spcPct val="170000"/>
              </a:lnSpc>
              <a:spcBef>
                <a:spcPts val="0"/>
              </a:spcBef>
              <a:buClr>
                <a:srgbClr val="990099"/>
              </a:buClr>
              <a:buFont typeface="Wingdings" panose="05000000000000000000" pitchFamily="2" charset="2"/>
              <a:buChar char="§"/>
            </a:pPr>
            <a:r>
              <a:rPr lang="en-GB" altLang="en-US" sz="2000" dirty="0" smtClean="0">
                <a:ea typeface="Verdana" panose="020B0604030504040204" pitchFamily="34" charset="0"/>
                <a:cs typeface="Verdana" panose="020B0604030504040204" pitchFamily="34" charset="0"/>
              </a:rPr>
              <a:t>Co-Investigators:		Dr David Landau (Ideal Arm Lead)</a:t>
            </a:r>
          </a:p>
          <a:p>
            <a:pPr marL="457200" lvl="1" indent="0">
              <a:lnSpc>
                <a:spcPct val="170000"/>
              </a:lnSpc>
              <a:spcBef>
                <a:spcPts val="0"/>
              </a:spcBef>
              <a:buClr>
                <a:srgbClr val="990099"/>
              </a:buClr>
              <a:buNone/>
            </a:pPr>
            <a:r>
              <a:rPr lang="en-GB" altLang="en-US" sz="2000" dirty="0">
                <a:ea typeface="Verdana" panose="020B0604030504040204" pitchFamily="34" charset="0"/>
                <a:cs typeface="Verdana" panose="020B0604030504040204" pitchFamily="34" charset="0"/>
              </a:rPr>
              <a:t>		</a:t>
            </a:r>
            <a:r>
              <a:rPr lang="en-GB" altLang="en-US" sz="2000" dirty="0" smtClean="0">
                <a:ea typeface="Verdana" panose="020B0604030504040204" pitchFamily="34" charset="0"/>
                <a:cs typeface="Verdana" panose="020B0604030504040204" pitchFamily="34" charset="0"/>
              </a:rPr>
              <a:t>		Dr Jason Lester (I-START Arm Lead)</a:t>
            </a:r>
          </a:p>
          <a:p>
            <a:pPr marL="457200" lvl="1" indent="0">
              <a:lnSpc>
                <a:spcPct val="170000"/>
              </a:lnSpc>
              <a:spcBef>
                <a:spcPts val="0"/>
              </a:spcBef>
              <a:buClr>
                <a:srgbClr val="990099"/>
              </a:buClr>
              <a:buNone/>
            </a:pPr>
            <a:r>
              <a:rPr lang="en-GB" altLang="en-US" sz="2000" dirty="0">
                <a:ea typeface="Verdana" panose="020B0604030504040204" pitchFamily="34" charset="0"/>
                <a:cs typeface="Verdana" panose="020B0604030504040204" pitchFamily="34" charset="0"/>
              </a:rPr>
              <a:t>	</a:t>
            </a:r>
            <a:r>
              <a:rPr lang="en-GB" altLang="en-US" sz="2000" dirty="0" smtClean="0">
                <a:ea typeface="Verdana" panose="020B0604030504040204" pitchFamily="34" charset="0"/>
                <a:cs typeface="Verdana" panose="020B0604030504040204" pitchFamily="34" charset="0"/>
              </a:rPr>
              <a:t>			Prof Corinne Faivre-Finn (Isotoxic IMRT Arm Lead)</a:t>
            </a:r>
            <a:r>
              <a:rPr lang="en-GB" altLang="en-US" sz="2000" dirty="0">
                <a:ea typeface="Verdana" panose="020B0604030504040204" pitchFamily="34" charset="0"/>
                <a:cs typeface="Verdana" panose="020B0604030504040204" pitchFamily="34" charset="0"/>
              </a:rPr>
              <a:t>	</a:t>
            </a:r>
            <a:endParaRPr lang="en-GB" altLang="en-US" sz="2000" dirty="0" smtClean="0">
              <a:ea typeface="Verdana" panose="020B0604030504040204" pitchFamily="34" charset="0"/>
              <a:cs typeface="Verdana" panose="020B0604030504040204" pitchFamily="34" charset="0"/>
            </a:endParaRPr>
          </a:p>
          <a:p>
            <a:pPr lvl="1">
              <a:lnSpc>
                <a:spcPct val="170000"/>
              </a:lnSpc>
              <a:spcBef>
                <a:spcPts val="0"/>
              </a:spcBef>
              <a:buClr>
                <a:srgbClr val="990099"/>
              </a:buClr>
              <a:buFont typeface="Wingdings" panose="05000000000000000000" pitchFamily="2" charset="2"/>
              <a:buChar char="§"/>
            </a:pPr>
            <a:r>
              <a:rPr lang="en-GB" altLang="en-US" sz="2000" dirty="0" smtClean="0">
                <a:ea typeface="Verdana" panose="020B0604030504040204" pitchFamily="34" charset="0"/>
                <a:cs typeface="Verdana" panose="020B0604030504040204" pitchFamily="34" charset="0"/>
              </a:rPr>
              <a:t>Study Statisticians: 		Jim Paul / Elaine McCartney</a:t>
            </a:r>
          </a:p>
          <a:p>
            <a:pPr lvl="1">
              <a:lnSpc>
                <a:spcPct val="170000"/>
              </a:lnSpc>
              <a:spcBef>
                <a:spcPts val="0"/>
              </a:spcBef>
              <a:buClr>
                <a:srgbClr val="990099"/>
              </a:buClr>
              <a:buFont typeface="Wingdings" panose="05000000000000000000" pitchFamily="2" charset="2"/>
              <a:buChar char="§"/>
            </a:pPr>
            <a:r>
              <a:rPr lang="en-GB" altLang="en-US" sz="2000" dirty="0" smtClean="0">
                <a:ea typeface="Verdana" panose="020B0604030504040204" pitchFamily="34" charset="0"/>
                <a:cs typeface="Verdana" panose="020B0604030504040204" pitchFamily="34" charset="0"/>
              </a:rPr>
              <a:t>Project </a:t>
            </a:r>
            <a:r>
              <a:rPr lang="en-GB" altLang="en-US" sz="2000" dirty="0">
                <a:ea typeface="Verdana" panose="020B0604030504040204" pitchFamily="34" charset="0"/>
                <a:cs typeface="Verdana" panose="020B0604030504040204" pitchFamily="34" charset="0"/>
              </a:rPr>
              <a:t>Manager: 		Claire </a:t>
            </a:r>
            <a:r>
              <a:rPr lang="en-GB" altLang="en-US" sz="2000" dirty="0" smtClean="0">
                <a:ea typeface="Verdana" panose="020B0604030504040204" pitchFamily="34" charset="0"/>
                <a:cs typeface="Verdana" panose="020B0604030504040204" pitchFamily="34" charset="0"/>
              </a:rPr>
              <a:t>Lawless</a:t>
            </a:r>
            <a:endParaRPr lang="en-GB" altLang="en-US" sz="2000" dirty="0">
              <a:ea typeface="Verdana" panose="020B0604030504040204" pitchFamily="34" charset="0"/>
              <a:cs typeface="Verdana" panose="020B0604030504040204" pitchFamily="34" charset="0"/>
            </a:endParaRPr>
          </a:p>
          <a:p>
            <a:pPr lvl="1">
              <a:lnSpc>
                <a:spcPct val="170000"/>
              </a:lnSpc>
              <a:spcBef>
                <a:spcPts val="0"/>
              </a:spcBef>
              <a:buClr>
                <a:srgbClr val="990099"/>
              </a:buClr>
              <a:buFont typeface="Wingdings" panose="05000000000000000000" pitchFamily="2" charset="2"/>
              <a:buChar char="§"/>
            </a:pPr>
            <a:r>
              <a:rPr lang="en-GB" altLang="en-US" sz="2000" dirty="0" smtClean="0">
                <a:ea typeface="Verdana" panose="020B0604030504040204" pitchFamily="34" charset="0"/>
                <a:cs typeface="Verdana" panose="020B0604030504040204" pitchFamily="34" charset="0"/>
              </a:rPr>
              <a:t>Clinical </a:t>
            </a:r>
            <a:r>
              <a:rPr lang="en-GB" altLang="en-US" sz="2000" dirty="0">
                <a:ea typeface="Verdana" panose="020B0604030504040204" pitchFamily="34" charset="0"/>
                <a:cs typeface="Verdana" panose="020B0604030504040204" pitchFamily="34" charset="0"/>
              </a:rPr>
              <a:t>Trial Coordinator: 	</a:t>
            </a:r>
            <a:r>
              <a:rPr lang="en-GB" altLang="en-US" sz="2000" dirty="0" smtClean="0">
                <a:ea typeface="Verdana" panose="020B0604030504040204" pitchFamily="34" charset="0"/>
                <a:cs typeface="Verdana" panose="020B0604030504040204" pitchFamily="34" charset="0"/>
              </a:rPr>
              <a:t>	Ann Shaw</a:t>
            </a:r>
          </a:p>
          <a:p>
            <a:pPr lvl="1">
              <a:lnSpc>
                <a:spcPct val="170000"/>
              </a:lnSpc>
              <a:spcBef>
                <a:spcPts val="0"/>
              </a:spcBef>
              <a:buClr>
                <a:srgbClr val="990099"/>
              </a:buClr>
              <a:buFont typeface="Wingdings" panose="05000000000000000000" pitchFamily="2" charset="2"/>
              <a:buChar char="§"/>
            </a:pPr>
            <a:r>
              <a:rPr lang="en-GB" altLang="en-US" sz="2000" dirty="0">
                <a:ea typeface="Verdana" panose="020B0604030504040204" pitchFamily="34" charset="0"/>
                <a:cs typeface="Verdana" panose="020B0604030504040204" pitchFamily="34" charset="0"/>
              </a:rPr>
              <a:t>Pharmacovigilance: 		Lindsey Connery / Sinead </a:t>
            </a:r>
            <a:r>
              <a:rPr lang="en-GB" altLang="en-US" sz="2000" dirty="0" smtClean="0">
                <a:ea typeface="Verdana" panose="020B0604030504040204" pitchFamily="34" charset="0"/>
                <a:cs typeface="Verdana" panose="020B0604030504040204" pitchFamily="34" charset="0"/>
              </a:rPr>
              <a:t>Traynor</a:t>
            </a:r>
            <a:endParaRPr lang="en-GB" altLang="en-US" sz="2000" dirty="0">
              <a:ea typeface="Verdana" panose="020B0604030504040204" pitchFamily="34" charset="0"/>
              <a:cs typeface="Verdana" panose="020B0604030504040204" pitchFamily="34" charset="0"/>
            </a:endParaRPr>
          </a:p>
          <a:p>
            <a:pPr lvl="1">
              <a:lnSpc>
                <a:spcPct val="170000"/>
              </a:lnSpc>
              <a:spcBef>
                <a:spcPts val="0"/>
              </a:spcBef>
              <a:buClr>
                <a:srgbClr val="990099"/>
              </a:buClr>
              <a:buFont typeface="Wingdings" panose="05000000000000000000" pitchFamily="2" charset="2"/>
              <a:buChar char="§"/>
            </a:pPr>
            <a:r>
              <a:rPr lang="en-GB" altLang="en-US" sz="2000" dirty="0" smtClean="0">
                <a:ea typeface="Verdana" panose="020B0604030504040204" pitchFamily="34" charset="0"/>
                <a:cs typeface="Verdana" panose="020B0604030504040204" pitchFamily="34" charset="0"/>
              </a:rPr>
              <a:t>Clinical </a:t>
            </a:r>
            <a:r>
              <a:rPr lang="en-GB" altLang="en-US" sz="2000" dirty="0">
                <a:ea typeface="Verdana" panose="020B0604030504040204" pitchFamily="34" charset="0"/>
                <a:cs typeface="Verdana" panose="020B0604030504040204" pitchFamily="34" charset="0"/>
              </a:rPr>
              <a:t>Trial Monitor:	</a:t>
            </a:r>
            <a:r>
              <a:rPr lang="en-GB" altLang="en-US" sz="2000" dirty="0" smtClean="0">
                <a:ea typeface="Verdana" panose="020B0604030504040204" pitchFamily="34" charset="0"/>
                <a:cs typeface="Verdana" panose="020B0604030504040204" pitchFamily="34" charset="0"/>
              </a:rPr>
              <a:t>	Calum Innes</a:t>
            </a:r>
          </a:p>
          <a:p>
            <a:pPr lvl="1">
              <a:lnSpc>
                <a:spcPct val="170000"/>
              </a:lnSpc>
              <a:spcBef>
                <a:spcPts val="0"/>
              </a:spcBef>
              <a:buClr>
                <a:srgbClr val="990099"/>
              </a:buClr>
              <a:buFont typeface="Wingdings" panose="05000000000000000000" pitchFamily="2" charset="2"/>
              <a:buChar char="§"/>
            </a:pPr>
            <a:r>
              <a:rPr lang="en-GB" altLang="en-US" sz="2000" dirty="0" smtClean="0">
                <a:ea typeface="Verdana" panose="020B0604030504040204" pitchFamily="34" charset="0"/>
                <a:cs typeface="Verdana" panose="020B0604030504040204" pitchFamily="34" charset="0"/>
              </a:rPr>
              <a:t>Radiotherapy Physics:		John Fenwick</a:t>
            </a:r>
          </a:p>
          <a:p>
            <a:pPr lvl="1">
              <a:lnSpc>
                <a:spcPct val="170000"/>
              </a:lnSpc>
              <a:spcBef>
                <a:spcPts val="0"/>
              </a:spcBef>
              <a:buClr>
                <a:srgbClr val="990099"/>
              </a:buClr>
              <a:buFont typeface="Wingdings" panose="05000000000000000000" pitchFamily="2" charset="2"/>
              <a:buChar char="§"/>
            </a:pPr>
            <a:r>
              <a:rPr lang="en-GB" altLang="en-US" sz="2000" dirty="0" smtClean="0">
                <a:ea typeface="Verdana" panose="020B0604030504040204" pitchFamily="34" charset="0"/>
                <a:cs typeface="Verdana" panose="020B0604030504040204" pitchFamily="34" charset="0"/>
              </a:rPr>
              <a:t>Radiotherapy QA:		Rita Simoes / Nicki Groom</a:t>
            </a:r>
          </a:p>
          <a:p>
            <a:pPr lvl="1">
              <a:lnSpc>
                <a:spcPct val="170000"/>
              </a:lnSpc>
              <a:spcBef>
                <a:spcPts val="0"/>
              </a:spcBef>
              <a:buClr>
                <a:srgbClr val="990099"/>
              </a:buClr>
              <a:buFont typeface="Wingdings" panose="05000000000000000000" pitchFamily="2" charset="2"/>
              <a:buChar char="§"/>
            </a:pPr>
            <a:r>
              <a:rPr lang="en-GB" altLang="en-US" sz="2000" dirty="0" smtClean="0">
                <a:ea typeface="Verdana" panose="020B0604030504040204" pitchFamily="34" charset="0"/>
                <a:cs typeface="Verdana" panose="020B0604030504040204" pitchFamily="34" charset="0"/>
              </a:rPr>
              <a:t>Health Economist:		Kathleen Boyd</a:t>
            </a:r>
          </a:p>
          <a:p>
            <a:pPr lvl="1">
              <a:lnSpc>
                <a:spcPct val="170000"/>
              </a:lnSpc>
              <a:spcBef>
                <a:spcPts val="0"/>
              </a:spcBef>
              <a:buClr>
                <a:srgbClr val="990099"/>
              </a:buClr>
              <a:buFont typeface="Wingdings" panose="05000000000000000000" pitchFamily="2" charset="2"/>
              <a:buChar char="§"/>
            </a:pPr>
            <a:r>
              <a:rPr lang="en-GB" altLang="en-US" sz="2000" dirty="0" smtClean="0">
                <a:ea typeface="Verdana" panose="020B0604030504040204" pitchFamily="34" charset="0"/>
                <a:cs typeface="Verdana" panose="020B0604030504040204" pitchFamily="34" charset="0"/>
              </a:rPr>
              <a:t>Consumer Representative:		Tom Haswell</a:t>
            </a:r>
          </a:p>
          <a:p>
            <a:pPr lvl="1">
              <a:lnSpc>
                <a:spcPct val="170000"/>
              </a:lnSpc>
              <a:spcBef>
                <a:spcPts val="0"/>
              </a:spcBef>
              <a:buClr>
                <a:srgbClr val="990099"/>
              </a:buClr>
              <a:buFont typeface="Wingdings" panose="05000000000000000000" pitchFamily="2" charset="2"/>
              <a:buChar char="§"/>
            </a:pPr>
            <a:r>
              <a:rPr lang="en-GB" altLang="en-US" sz="2000" dirty="0" smtClean="0">
                <a:ea typeface="Verdana" panose="020B0604030504040204" pitchFamily="34" charset="0"/>
                <a:cs typeface="Verdana" panose="020B0604030504040204" pitchFamily="34" charset="0"/>
              </a:rPr>
              <a:t>Sponsor Representative:		Joanne McGarry</a:t>
            </a:r>
            <a:r>
              <a:rPr lang="en-GB" altLang="en-US" sz="2000" dirty="0" smtClean="0"/>
              <a:t/>
            </a:r>
            <a:br>
              <a:rPr lang="en-GB" altLang="en-US" sz="2000" dirty="0" smtClean="0"/>
            </a:br>
            <a:endParaRPr lang="en-GB" altLang="en-US" sz="2000" dirty="0"/>
          </a:p>
          <a:p>
            <a:pPr marL="762000" lvl="1" indent="-304800">
              <a:lnSpc>
                <a:spcPct val="80000"/>
              </a:lnSpc>
              <a:buNone/>
            </a:pPr>
            <a:endParaRPr lang="en-GB" altLang="en-US" sz="1600" dirty="0"/>
          </a:p>
          <a:p>
            <a:endParaRPr lang="en-GB"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2768188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GB" sz="3600" dirty="0" smtClean="0">
                <a:solidFill>
                  <a:srgbClr val="7030A0"/>
                </a:solidFill>
                <a:latin typeface="+mn-lt"/>
                <a:ea typeface="Verdana" panose="020B0604030504040204" pitchFamily="34" charset="0"/>
                <a:cs typeface="Verdana" panose="020B0604030504040204" pitchFamily="34" charset="0"/>
              </a:rPr>
              <a:t>Study Design</a:t>
            </a:r>
            <a:endParaRPr lang="en-GB" sz="3600" dirty="0">
              <a:solidFill>
                <a:srgbClr val="7030A0"/>
              </a:solidFill>
              <a:latin typeface="+mn-lt"/>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457200" y="1412776"/>
            <a:ext cx="8229600" cy="4713387"/>
          </a:xfrm>
        </p:spPr>
        <p:txBody>
          <a:bodyPr>
            <a:normAutofit fontScale="25000" lnSpcReduction="20000"/>
          </a:bodyPr>
          <a:lstStyle/>
          <a:p>
            <a:pPr algn="just">
              <a:buClr>
                <a:srgbClr val="7030A0"/>
              </a:buClr>
              <a:buFont typeface="Wingdings" panose="05000000000000000000" pitchFamily="2" charset="2"/>
              <a:buChar char="§"/>
            </a:pPr>
            <a:r>
              <a:rPr lang="en-US" sz="6400" dirty="0" smtClean="0">
                <a:ea typeface="Verdana" panose="020B0604030504040204" pitchFamily="34" charset="0"/>
                <a:cs typeface="Verdana" panose="020B0604030504040204" pitchFamily="34" charset="0"/>
              </a:rPr>
              <a:t>We </a:t>
            </a:r>
            <a:r>
              <a:rPr lang="en-US" sz="6400" dirty="0">
                <a:ea typeface="Verdana" panose="020B0604030504040204" pitchFamily="34" charset="0"/>
                <a:cs typeface="Verdana" panose="020B0604030504040204" pitchFamily="34" charset="0"/>
              </a:rPr>
              <a:t>hypothesize that sequential chemo-radiotherapy using accelerated, dose escalated radiotherapy will intensify loco-regional treatment, improve local control and overall survival compared to conventionally fractionated sequential chemo-radiotherapy treatment. This study </a:t>
            </a:r>
            <a:r>
              <a:rPr lang="en-US" sz="6400" dirty="0" smtClean="0">
                <a:ea typeface="Verdana" panose="020B0604030504040204" pitchFamily="34" charset="0"/>
                <a:cs typeface="Verdana" panose="020B0604030504040204" pitchFamily="34" charset="0"/>
              </a:rPr>
              <a:t>will take </a:t>
            </a:r>
            <a:r>
              <a:rPr lang="en-US" sz="6400" dirty="0">
                <a:ea typeface="Verdana" panose="020B0604030504040204" pitchFamily="34" charset="0"/>
                <a:cs typeface="Verdana" panose="020B0604030504040204" pitchFamily="34" charset="0"/>
              </a:rPr>
              <a:t>4 dose escalated accelerated sequential chemo-radiotherapy schedules </a:t>
            </a:r>
            <a:r>
              <a:rPr lang="en-US" sz="6400" dirty="0" smtClean="0">
                <a:ea typeface="Verdana" panose="020B0604030504040204" pitchFamily="34" charset="0"/>
                <a:cs typeface="Verdana" panose="020B0604030504040204" pitchFamily="34" charset="0"/>
              </a:rPr>
              <a:t>and compare them with </a:t>
            </a:r>
            <a:r>
              <a:rPr lang="en-US" sz="6400" dirty="0">
                <a:ea typeface="Verdana" panose="020B0604030504040204" pitchFamily="34" charset="0"/>
                <a:cs typeface="Verdana" panose="020B0604030504040204" pitchFamily="34" charset="0"/>
              </a:rPr>
              <a:t>a UK standard sequential chemo-radiotherapy </a:t>
            </a:r>
            <a:r>
              <a:rPr lang="en-US" sz="6400" dirty="0" smtClean="0">
                <a:ea typeface="Verdana" panose="020B0604030504040204" pitchFamily="34" charset="0"/>
                <a:cs typeface="Verdana" panose="020B0604030504040204" pitchFamily="34" charset="0"/>
              </a:rPr>
              <a:t>regimen in order to identify the best </a:t>
            </a:r>
            <a:r>
              <a:rPr lang="en-US" sz="6400" dirty="0">
                <a:ea typeface="Verdana" panose="020B0604030504040204" pitchFamily="34" charset="0"/>
                <a:cs typeface="Verdana" panose="020B0604030504040204" pitchFamily="34" charset="0"/>
              </a:rPr>
              <a:t>accelerated regime to take forward into phase III trials. </a:t>
            </a:r>
            <a:endParaRPr lang="en-US" sz="6400" dirty="0" smtClean="0">
              <a:ea typeface="Verdana" panose="020B0604030504040204" pitchFamily="34" charset="0"/>
              <a:cs typeface="Verdana" panose="020B0604030504040204" pitchFamily="34" charset="0"/>
            </a:endParaRPr>
          </a:p>
          <a:p>
            <a:pPr algn="just">
              <a:buClr>
                <a:srgbClr val="7030A0"/>
              </a:buClr>
              <a:buFont typeface="Wingdings" panose="05000000000000000000" pitchFamily="2" charset="2"/>
              <a:buChar char="§"/>
            </a:pPr>
            <a:endParaRPr lang="en-US" sz="6400" dirty="0" smtClean="0">
              <a:ea typeface="Verdana" panose="020B0604030504040204" pitchFamily="34" charset="0"/>
              <a:cs typeface="Verdana" panose="020B0604030504040204" pitchFamily="34" charset="0"/>
            </a:endParaRPr>
          </a:p>
          <a:p>
            <a:pPr algn="just">
              <a:buClr>
                <a:srgbClr val="7030A0"/>
              </a:buClr>
              <a:buFont typeface="Wingdings" panose="05000000000000000000" pitchFamily="2" charset="2"/>
              <a:buChar char="§"/>
            </a:pPr>
            <a:r>
              <a:rPr lang="en-GB" sz="6400" dirty="0">
                <a:ea typeface="Verdana" panose="020B0604030504040204" pitchFamily="34" charset="0"/>
                <a:cs typeface="Verdana" panose="020B0604030504040204" pitchFamily="34" charset="0"/>
              </a:rPr>
              <a:t>Randomised phase II screening/”pick-the-winner” design to select a single regimen to go forward for phase III testing.</a:t>
            </a:r>
          </a:p>
          <a:p>
            <a:pPr algn="just">
              <a:buClr>
                <a:srgbClr val="7030A0"/>
              </a:buClr>
              <a:buFont typeface="Wingdings" panose="05000000000000000000" pitchFamily="2" charset="2"/>
              <a:buChar char="§"/>
            </a:pPr>
            <a:endParaRPr lang="en-US" sz="6400" dirty="0" smtClean="0">
              <a:ea typeface="Verdana" panose="020B0604030504040204" pitchFamily="34" charset="0"/>
              <a:cs typeface="Verdana" panose="020B0604030504040204" pitchFamily="34" charset="0"/>
            </a:endParaRPr>
          </a:p>
          <a:p>
            <a:pPr algn="just">
              <a:buClr>
                <a:srgbClr val="7030A0"/>
              </a:buClr>
              <a:buFont typeface="Wingdings" panose="05000000000000000000" pitchFamily="2" charset="2"/>
              <a:buChar char="§"/>
            </a:pPr>
            <a:r>
              <a:rPr lang="en-GB" sz="6400" dirty="0" smtClean="0">
                <a:ea typeface="Verdana" panose="020B0604030504040204" pitchFamily="34" charset="0"/>
                <a:cs typeface="Verdana" panose="020B0604030504040204" pitchFamily="34" charset="0"/>
              </a:rPr>
              <a:t>A </a:t>
            </a:r>
            <a:r>
              <a:rPr lang="en-GB" sz="6400" dirty="0">
                <a:ea typeface="Verdana" panose="020B0604030504040204" pitchFamily="34" charset="0"/>
                <a:cs typeface="Verdana" panose="020B0604030504040204" pitchFamily="34" charset="0"/>
              </a:rPr>
              <a:t>novel design will be used that will allow individual centres to randomise to one  or more (depending on local resources) of the experimental schedules.  In order to maximise the efficiency of the </a:t>
            </a:r>
            <a:r>
              <a:rPr lang="en-GB" sz="6400" dirty="0" smtClean="0">
                <a:ea typeface="Verdana" panose="020B0604030504040204" pitchFamily="34" charset="0"/>
                <a:cs typeface="Verdana" panose="020B0604030504040204" pitchFamily="34" charset="0"/>
              </a:rPr>
              <a:t>design, </a:t>
            </a:r>
            <a:r>
              <a:rPr lang="en-GB" sz="6400" dirty="0">
                <a:ea typeface="Verdana" panose="020B0604030504040204" pitchFamily="34" charset="0"/>
                <a:cs typeface="Verdana" panose="020B0604030504040204" pitchFamily="34" charset="0"/>
              </a:rPr>
              <a:t>sites </a:t>
            </a:r>
            <a:r>
              <a:rPr lang="en-GB" sz="6400" dirty="0" smtClean="0">
                <a:ea typeface="Verdana" panose="020B0604030504040204" pitchFamily="34" charset="0"/>
                <a:cs typeface="Verdana" panose="020B0604030504040204" pitchFamily="34" charset="0"/>
              </a:rPr>
              <a:t>are encouraged to open </a:t>
            </a:r>
            <a:r>
              <a:rPr lang="en-GB" sz="6400" dirty="0">
                <a:ea typeface="Verdana" panose="020B0604030504040204" pitchFamily="34" charset="0"/>
                <a:cs typeface="Verdana" panose="020B0604030504040204" pitchFamily="34" charset="0"/>
              </a:rPr>
              <a:t>as many experimental arms as they can</a:t>
            </a:r>
            <a:r>
              <a:rPr lang="en-GB" sz="6400" dirty="0" smtClean="0">
                <a:ea typeface="Verdana" panose="020B0604030504040204" pitchFamily="34" charset="0"/>
                <a:cs typeface="Verdana" panose="020B0604030504040204" pitchFamily="34" charset="0"/>
              </a:rPr>
              <a:t>.</a:t>
            </a:r>
          </a:p>
          <a:p>
            <a:pPr algn="just">
              <a:buClr>
                <a:srgbClr val="7030A0"/>
              </a:buClr>
              <a:buFont typeface="Wingdings" panose="05000000000000000000" pitchFamily="2" charset="2"/>
              <a:buChar char="§"/>
            </a:pPr>
            <a:endParaRPr lang="en-GB" sz="6400" dirty="0">
              <a:ea typeface="Verdana" panose="020B0604030504040204" pitchFamily="34" charset="0"/>
              <a:cs typeface="Verdana" panose="020B0604030504040204" pitchFamily="34" charset="0"/>
            </a:endParaRPr>
          </a:p>
          <a:p>
            <a:pPr algn="just">
              <a:buClr>
                <a:srgbClr val="7030A0"/>
              </a:buClr>
              <a:buFont typeface="Wingdings" panose="05000000000000000000" pitchFamily="2" charset="2"/>
              <a:buChar char="§"/>
            </a:pPr>
            <a:r>
              <a:rPr lang="en-GB" sz="6400" dirty="0" smtClean="0">
                <a:ea typeface="Verdana" panose="020B0604030504040204" pitchFamily="34" charset="0"/>
                <a:cs typeface="Verdana" panose="020B0604030504040204" pitchFamily="34" charset="0"/>
              </a:rPr>
              <a:t>The study </a:t>
            </a:r>
            <a:r>
              <a:rPr lang="en-GB" sz="6400" dirty="0">
                <a:ea typeface="Verdana" panose="020B0604030504040204" pitchFamily="34" charset="0"/>
                <a:cs typeface="Verdana" panose="020B0604030504040204" pitchFamily="34" charset="0"/>
              </a:rPr>
              <a:t>will enrol 360 patients; 120 patients on the standard arm and 60 on each experimental arm</a:t>
            </a:r>
            <a:r>
              <a:rPr lang="en-GB" sz="6400" dirty="0" smtClean="0">
                <a:ea typeface="Verdana" panose="020B0604030504040204" pitchFamily="34" charset="0"/>
                <a:cs typeface="Verdana" panose="020B0604030504040204" pitchFamily="34" charset="0"/>
              </a:rPr>
              <a:t>.</a:t>
            </a:r>
          </a:p>
          <a:p>
            <a:pPr algn="just"/>
            <a:endParaRPr lang="en-GB" sz="6400" dirty="0" smtClean="0">
              <a:ea typeface="Verdana" panose="020B0604030504040204" pitchFamily="34" charset="0"/>
              <a:cs typeface="Verdana" panose="020B0604030504040204" pitchFamily="34" charset="0"/>
            </a:endParaRPr>
          </a:p>
          <a:p>
            <a:pPr algn="just"/>
            <a:endParaRPr lang="en-GB" sz="19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1900" dirty="0">
                <a:latin typeface="Verdana" panose="020B0604030504040204" pitchFamily="34" charset="0"/>
                <a:ea typeface="Verdana" panose="020B0604030504040204" pitchFamily="34" charset="0"/>
                <a:cs typeface="Verdana" panose="020B0604030504040204" pitchFamily="34" charset="0"/>
              </a:rPr>
              <a:t> </a:t>
            </a:r>
            <a:endParaRPr lang="en-GB" sz="1900" dirty="0">
              <a:latin typeface="Verdana" panose="020B0604030504040204" pitchFamily="34" charset="0"/>
              <a:ea typeface="Verdana" panose="020B0604030504040204" pitchFamily="34" charset="0"/>
              <a:cs typeface="Verdana" panose="020B0604030504040204" pitchFamily="34" charset="0"/>
            </a:endParaRPr>
          </a:p>
          <a:p>
            <a:endParaRPr lang="en-GB" dirty="0"/>
          </a:p>
          <a:p>
            <a:endParaRPr lang="en-GB"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2542209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7030A0"/>
                </a:solidFill>
                <a:latin typeface="+mn-lt"/>
                <a:ea typeface="Verdana" panose="020B0604030504040204" pitchFamily="34" charset="0"/>
                <a:cs typeface="Verdana" panose="020B0604030504040204" pitchFamily="34" charset="0"/>
              </a:rPr>
              <a:t>Study Schema </a:t>
            </a:r>
            <a:endParaRPr lang="en-GB" sz="3600" dirty="0">
              <a:solidFill>
                <a:srgbClr val="7030A0"/>
              </a:solidFill>
              <a:latin typeface="+mn-lt"/>
              <a:ea typeface="Verdana" panose="020B0604030504040204" pitchFamily="34" charset="0"/>
              <a:cs typeface="Verdana" panose="020B0604030504040204" pitchFamily="34"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pic>
        <p:nvPicPr>
          <p:cNvPr id="5"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692636"/>
            <a:ext cx="8229600" cy="43410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85878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7030A0"/>
                </a:solidFill>
                <a:latin typeface="+mn-lt"/>
                <a:ea typeface="Verdana" panose="020B0604030504040204" pitchFamily="34" charset="0"/>
                <a:cs typeface="Verdana" panose="020B0604030504040204" pitchFamily="34" charset="0"/>
              </a:rPr>
              <a:t>Study Endpoints</a:t>
            </a:r>
            <a:endParaRPr lang="en-GB" sz="3600" dirty="0">
              <a:solidFill>
                <a:srgbClr val="7030A0"/>
              </a:solidFill>
              <a:latin typeface="+mn-lt"/>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611560" y="1628800"/>
            <a:ext cx="8229600" cy="4525963"/>
          </a:xfrm>
        </p:spPr>
        <p:txBody>
          <a:bodyPr>
            <a:normAutofit/>
          </a:bodyPr>
          <a:lstStyle/>
          <a:p>
            <a:pPr marL="0" lvl="1" indent="0">
              <a:buNone/>
            </a:pPr>
            <a:r>
              <a:rPr lang="en-GB" sz="1800" b="1" dirty="0">
                <a:ea typeface="Verdana" panose="020B0604030504040204" pitchFamily="34" charset="0"/>
                <a:cs typeface="Verdana" panose="020B0604030504040204" pitchFamily="34" charset="0"/>
              </a:rPr>
              <a:t>Primary </a:t>
            </a:r>
            <a:r>
              <a:rPr lang="en-GB" sz="1800" b="1" dirty="0" smtClean="0">
                <a:ea typeface="Verdana" panose="020B0604030504040204" pitchFamily="34" charset="0"/>
                <a:cs typeface="Verdana" panose="020B0604030504040204" pitchFamily="34" charset="0"/>
              </a:rPr>
              <a:t>Objective</a:t>
            </a:r>
          </a:p>
          <a:p>
            <a:pPr marL="285750" lvl="1">
              <a:buClr>
                <a:srgbClr val="7030A0"/>
              </a:buClr>
              <a:buFont typeface="Wingdings" panose="05000000000000000000" pitchFamily="2" charset="2"/>
              <a:buChar char="§"/>
            </a:pPr>
            <a:r>
              <a:rPr lang="en-GB" sz="1800" dirty="0" smtClean="0">
                <a:ea typeface="Verdana" panose="020B0604030504040204" pitchFamily="34" charset="0"/>
                <a:cs typeface="Verdana" panose="020B0604030504040204" pitchFamily="34" charset="0"/>
              </a:rPr>
              <a:t>The </a:t>
            </a:r>
            <a:r>
              <a:rPr lang="en-GB" sz="1800" dirty="0">
                <a:ea typeface="Verdana" panose="020B0604030504040204" pitchFamily="34" charset="0"/>
                <a:cs typeface="Verdana" panose="020B0604030504040204" pitchFamily="34" charset="0"/>
              </a:rPr>
              <a:t>primary endpoint is Progression Free Survival (PFS).</a:t>
            </a:r>
          </a:p>
          <a:p>
            <a:pPr>
              <a:buClr>
                <a:srgbClr val="7030A0"/>
              </a:buClr>
              <a:buFont typeface="Wingdings" panose="05000000000000000000" pitchFamily="2" charset="2"/>
              <a:buChar char="§"/>
            </a:pPr>
            <a:endParaRPr lang="en-GB" sz="1800" b="1" dirty="0" smtClean="0">
              <a:ea typeface="Verdana" panose="020B0604030504040204" pitchFamily="34" charset="0"/>
              <a:cs typeface="Verdana" panose="020B0604030504040204" pitchFamily="34" charset="0"/>
            </a:endParaRPr>
          </a:p>
          <a:p>
            <a:pPr marL="0" indent="0">
              <a:buClr>
                <a:srgbClr val="7030A0"/>
              </a:buClr>
              <a:buNone/>
            </a:pPr>
            <a:r>
              <a:rPr lang="en-GB" sz="1800" b="1" dirty="0" smtClean="0">
                <a:ea typeface="Verdana" panose="020B0604030504040204" pitchFamily="34" charset="0"/>
                <a:cs typeface="Verdana" panose="020B0604030504040204" pitchFamily="34" charset="0"/>
              </a:rPr>
              <a:t>Secondary </a:t>
            </a:r>
            <a:r>
              <a:rPr lang="en-GB" sz="1800" b="1" dirty="0">
                <a:ea typeface="Verdana" panose="020B0604030504040204" pitchFamily="34" charset="0"/>
                <a:cs typeface="Verdana" panose="020B0604030504040204" pitchFamily="34" charset="0"/>
              </a:rPr>
              <a:t>Objective(s)</a:t>
            </a:r>
          </a:p>
          <a:p>
            <a:pPr>
              <a:buClr>
                <a:srgbClr val="7030A0"/>
              </a:buClr>
              <a:buFont typeface="Wingdings" panose="05000000000000000000" pitchFamily="2" charset="2"/>
              <a:buChar char="§"/>
            </a:pPr>
            <a:r>
              <a:rPr lang="en-US" sz="1800" dirty="0">
                <a:ea typeface="Verdana" panose="020B0604030504040204" pitchFamily="34" charset="0"/>
                <a:cs typeface="Verdana" panose="020B0604030504040204" pitchFamily="34" charset="0"/>
              </a:rPr>
              <a:t>Overall survival                                 </a:t>
            </a:r>
            <a:endParaRPr lang="en-GB" sz="1800" dirty="0">
              <a:ea typeface="Verdana" panose="020B0604030504040204" pitchFamily="34" charset="0"/>
              <a:cs typeface="Verdana" panose="020B0604030504040204" pitchFamily="34" charset="0"/>
            </a:endParaRPr>
          </a:p>
          <a:p>
            <a:pPr>
              <a:buClr>
                <a:srgbClr val="7030A0"/>
              </a:buClr>
              <a:buFont typeface="Wingdings" panose="05000000000000000000" pitchFamily="2" charset="2"/>
              <a:buChar char="§"/>
            </a:pPr>
            <a:r>
              <a:rPr lang="en-US" sz="1800" dirty="0">
                <a:ea typeface="Verdana" panose="020B0604030504040204" pitchFamily="34" charset="0"/>
                <a:cs typeface="Verdana" panose="020B0604030504040204" pitchFamily="34" charset="0"/>
              </a:rPr>
              <a:t>Time to local-regional failure</a:t>
            </a:r>
            <a:endParaRPr lang="en-GB" sz="1800" dirty="0">
              <a:ea typeface="Verdana" panose="020B0604030504040204" pitchFamily="34" charset="0"/>
              <a:cs typeface="Verdana" panose="020B0604030504040204" pitchFamily="34" charset="0"/>
            </a:endParaRPr>
          </a:p>
          <a:p>
            <a:pPr>
              <a:buClr>
                <a:srgbClr val="7030A0"/>
              </a:buClr>
              <a:buFont typeface="Wingdings" panose="05000000000000000000" pitchFamily="2" charset="2"/>
              <a:buChar char="§"/>
            </a:pPr>
            <a:r>
              <a:rPr lang="en-US" sz="1800" dirty="0">
                <a:ea typeface="Verdana" panose="020B0604030504040204" pitchFamily="34" charset="0"/>
                <a:cs typeface="Verdana" panose="020B0604030504040204" pitchFamily="34" charset="0"/>
              </a:rPr>
              <a:t>Toxicity as assessed by NCI CTCAE v4.03	</a:t>
            </a:r>
            <a:endParaRPr lang="en-GB" sz="1800" dirty="0">
              <a:ea typeface="Verdana" panose="020B0604030504040204" pitchFamily="34" charset="0"/>
              <a:cs typeface="Verdana" panose="020B0604030504040204" pitchFamily="34" charset="0"/>
            </a:endParaRPr>
          </a:p>
          <a:p>
            <a:pPr>
              <a:buClr>
                <a:srgbClr val="7030A0"/>
              </a:buClr>
              <a:buFont typeface="Wingdings" panose="05000000000000000000" pitchFamily="2" charset="2"/>
              <a:buChar char="§"/>
            </a:pPr>
            <a:r>
              <a:rPr lang="en-US" sz="1800" dirty="0">
                <a:ea typeface="Verdana" panose="020B0604030504040204" pitchFamily="34" charset="0"/>
                <a:cs typeface="Verdana" panose="020B0604030504040204" pitchFamily="34" charset="0"/>
              </a:rPr>
              <a:t>Cost-effectiveness </a:t>
            </a:r>
            <a:endParaRPr lang="en-GB" sz="1800" dirty="0">
              <a:ea typeface="Verdana" panose="020B0604030504040204" pitchFamily="34" charset="0"/>
              <a:cs typeface="Verdana" panose="020B060403050404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4202883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GB" sz="3600" dirty="0" smtClean="0">
                <a:solidFill>
                  <a:srgbClr val="7030A0"/>
                </a:solidFill>
                <a:ea typeface="Verdana" panose="020B0604030504040204" pitchFamily="34" charset="0"/>
                <a:cs typeface="Verdana" panose="020B0604030504040204" pitchFamily="34" charset="0"/>
              </a:rPr>
              <a:t>Inclusion Criteria</a:t>
            </a:r>
            <a:endParaRPr lang="en-GB" sz="3600" dirty="0">
              <a:solidFill>
                <a:srgbClr val="7030A0"/>
              </a:solidFill>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457200" y="1052736"/>
            <a:ext cx="8229600" cy="5073427"/>
          </a:xfrm>
        </p:spPr>
        <p:txBody>
          <a:bodyPr>
            <a:noAutofit/>
          </a:bodyPr>
          <a:lstStyle/>
          <a:p>
            <a:pPr marL="0" lvl="1" indent="0" algn="ctr">
              <a:buNone/>
            </a:pPr>
            <a:endParaRPr lang="en-GB" altLang="en-US" sz="1400" b="1" i="1" dirty="0" smtClean="0">
              <a:solidFill>
                <a:srgbClr val="FF0000"/>
              </a:solidFill>
              <a:latin typeface="Calibri" pitchFamily="34" charset="0"/>
              <a:ea typeface="Calibri" pitchFamily="34" charset="0"/>
              <a:cs typeface="Calibri" pitchFamily="34" charset="0"/>
            </a:endParaRPr>
          </a:p>
          <a:p>
            <a:pPr marL="0" lvl="1" indent="0" algn="ctr">
              <a:buNone/>
            </a:pPr>
            <a:r>
              <a:rPr lang="en-GB" altLang="en-US" sz="1800" b="1" i="1" dirty="0" smtClean="0">
                <a:solidFill>
                  <a:srgbClr val="FF0000"/>
                </a:solidFill>
                <a:latin typeface="Calibri" pitchFamily="34" charset="0"/>
                <a:ea typeface="Calibri" pitchFamily="34" charset="0"/>
                <a:cs typeface="Calibri" pitchFamily="34" charset="0"/>
              </a:rPr>
              <a:t>**</a:t>
            </a:r>
            <a:r>
              <a:rPr lang="en-GB" altLang="en-US" sz="1800" b="1" i="1" dirty="0">
                <a:solidFill>
                  <a:srgbClr val="FF0000"/>
                </a:solidFill>
                <a:latin typeface="Calibri" pitchFamily="34" charset="0"/>
                <a:ea typeface="Calibri" pitchFamily="34" charset="0"/>
                <a:cs typeface="Calibri" pitchFamily="34" charset="0"/>
              </a:rPr>
              <a:t>Please refer to section </a:t>
            </a:r>
            <a:r>
              <a:rPr lang="en-GB" altLang="en-US" sz="1800" b="1" i="1" dirty="0" smtClean="0">
                <a:solidFill>
                  <a:srgbClr val="FF0000"/>
                </a:solidFill>
                <a:latin typeface="Calibri" pitchFamily="34" charset="0"/>
                <a:ea typeface="Calibri" pitchFamily="34" charset="0"/>
                <a:cs typeface="Calibri" pitchFamily="34" charset="0"/>
              </a:rPr>
              <a:t>3.2 and 3.3 </a:t>
            </a:r>
            <a:r>
              <a:rPr lang="en-GB" altLang="en-US" sz="1800" b="1" i="1" dirty="0">
                <a:solidFill>
                  <a:srgbClr val="FF0000"/>
                </a:solidFill>
                <a:latin typeface="Calibri" pitchFamily="34" charset="0"/>
                <a:ea typeface="Calibri" pitchFamily="34" charset="0"/>
                <a:cs typeface="Calibri" pitchFamily="34" charset="0"/>
              </a:rPr>
              <a:t>of the </a:t>
            </a:r>
            <a:r>
              <a:rPr lang="en-GB" altLang="en-US" sz="1800" b="1" i="1" dirty="0" smtClean="0">
                <a:solidFill>
                  <a:srgbClr val="FF0000"/>
                </a:solidFill>
                <a:latin typeface="Calibri" pitchFamily="34" charset="0"/>
                <a:ea typeface="Calibri" pitchFamily="34" charset="0"/>
                <a:cs typeface="Calibri" pitchFamily="34" charset="0"/>
              </a:rPr>
              <a:t>current version of study </a:t>
            </a:r>
            <a:r>
              <a:rPr lang="en-GB" altLang="en-US" sz="1800" b="1" i="1" dirty="0">
                <a:solidFill>
                  <a:srgbClr val="FF0000"/>
                </a:solidFill>
                <a:latin typeface="Calibri" pitchFamily="34" charset="0"/>
                <a:ea typeface="Calibri" pitchFamily="34" charset="0"/>
                <a:cs typeface="Calibri" pitchFamily="34" charset="0"/>
              </a:rPr>
              <a:t>protocol </a:t>
            </a:r>
            <a:r>
              <a:rPr lang="en-GB" altLang="en-US" sz="1800" b="1" i="1" dirty="0" smtClean="0">
                <a:solidFill>
                  <a:srgbClr val="FF0000"/>
                </a:solidFill>
                <a:latin typeface="Calibri" pitchFamily="34" charset="0"/>
                <a:ea typeface="Calibri" pitchFamily="34" charset="0"/>
                <a:cs typeface="Calibri" pitchFamily="34" charset="0"/>
              </a:rPr>
              <a:t>to ensure the correct version of the </a:t>
            </a:r>
            <a:r>
              <a:rPr lang="en-GB" altLang="en-US" sz="1800" b="1" i="1" dirty="0">
                <a:solidFill>
                  <a:srgbClr val="FF0000"/>
                </a:solidFill>
                <a:latin typeface="Calibri" pitchFamily="34" charset="0"/>
                <a:ea typeface="Calibri" pitchFamily="34" charset="0"/>
                <a:cs typeface="Calibri" pitchFamily="34" charset="0"/>
              </a:rPr>
              <a:t>eligibility criteria </a:t>
            </a:r>
            <a:r>
              <a:rPr lang="en-GB" altLang="en-US" sz="1800" b="1" i="1" dirty="0" smtClean="0">
                <a:solidFill>
                  <a:srgbClr val="FF0000"/>
                </a:solidFill>
                <a:latin typeface="Calibri" pitchFamily="34" charset="0"/>
                <a:ea typeface="Calibri" pitchFamily="34" charset="0"/>
                <a:cs typeface="Calibri" pitchFamily="34" charset="0"/>
              </a:rPr>
              <a:t>are being checked at all times **</a:t>
            </a:r>
          </a:p>
          <a:p>
            <a:pPr marL="0" lvl="1" indent="0">
              <a:buNone/>
            </a:pPr>
            <a:endParaRPr lang="en-GB" sz="1400" b="1" dirty="0" smtClean="0">
              <a:latin typeface="Verdana" panose="020B0604030504040204" pitchFamily="34" charset="0"/>
              <a:ea typeface="Verdana" panose="020B0604030504040204" pitchFamily="34" charset="0"/>
              <a:cs typeface="Verdana" panose="020B0604030504040204" pitchFamily="34" charset="0"/>
            </a:endParaRPr>
          </a:p>
          <a:p>
            <a:pPr marL="0" lvl="1" indent="0">
              <a:buNone/>
            </a:pPr>
            <a:endParaRPr lang="en-GB" sz="1200" b="1" dirty="0">
              <a:latin typeface="Verdana" panose="020B0604030504040204" pitchFamily="34" charset="0"/>
              <a:ea typeface="Verdana" panose="020B0604030504040204" pitchFamily="34" charset="0"/>
              <a:cs typeface="Verdana" panose="020B0604030504040204" pitchFamily="34" charset="0"/>
            </a:endParaRPr>
          </a:p>
          <a:p>
            <a:pPr marL="0" lvl="1" indent="0">
              <a:buNone/>
            </a:pPr>
            <a:r>
              <a:rPr lang="en-GB" sz="1200" b="1" dirty="0" smtClean="0">
                <a:latin typeface="Verdana" panose="020B0604030504040204" pitchFamily="34" charset="0"/>
                <a:ea typeface="Verdana" panose="020B0604030504040204" pitchFamily="34" charset="0"/>
                <a:cs typeface="Verdana" panose="020B0604030504040204" pitchFamily="34" charset="0"/>
              </a:rPr>
              <a:t>Inclusion </a:t>
            </a:r>
            <a:r>
              <a:rPr lang="en-GB" sz="1200" b="1" dirty="0">
                <a:latin typeface="Verdana" panose="020B0604030504040204" pitchFamily="34" charset="0"/>
                <a:ea typeface="Verdana" panose="020B0604030504040204" pitchFamily="34" charset="0"/>
                <a:cs typeface="Verdana" panose="020B0604030504040204" pitchFamily="34" charset="0"/>
              </a:rPr>
              <a:t>Criteria</a:t>
            </a:r>
          </a:p>
          <a:p>
            <a:pPr marL="0" indent="0">
              <a:buNone/>
            </a:pPr>
            <a:r>
              <a:rPr lang="en-GB" sz="1200" dirty="0">
                <a:latin typeface="Verdana" panose="020B0604030504040204" pitchFamily="34" charset="0"/>
                <a:ea typeface="Verdana" panose="020B0604030504040204" pitchFamily="34" charset="0"/>
                <a:cs typeface="Verdana" panose="020B0604030504040204" pitchFamily="34" charset="0"/>
              </a:rPr>
              <a:t> </a:t>
            </a:r>
          </a:p>
          <a:p>
            <a:pPr lvl="0">
              <a:buClr>
                <a:srgbClr val="7030A0"/>
              </a:buClr>
              <a:buFont typeface="Wingdings" panose="05000000000000000000" pitchFamily="2" charset="2"/>
              <a:buChar char="§"/>
            </a:pPr>
            <a:r>
              <a:rPr lang="en-GB" sz="1400" dirty="0">
                <a:latin typeface="Verdana" panose="020B0604030504040204" pitchFamily="34" charset="0"/>
                <a:ea typeface="Verdana" panose="020B0604030504040204" pitchFamily="34" charset="0"/>
                <a:cs typeface="Verdana" panose="020B0604030504040204" pitchFamily="34" charset="0"/>
              </a:rPr>
              <a:t>Histologically or cytologically confirmed stage III NSCLC.</a:t>
            </a:r>
          </a:p>
          <a:p>
            <a:pPr lvl="0">
              <a:buClr>
                <a:srgbClr val="7030A0"/>
              </a:buClr>
              <a:buFont typeface="Wingdings" panose="05000000000000000000" pitchFamily="2" charset="2"/>
              <a:buChar char="§"/>
            </a:pPr>
            <a:r>
              <a:rPr lang="en-GB" sz="1400" dirty="0">
                <a:latin typeface="Verdana" panose="020B0604030504040204" pitchFamily="34" charset="0"/>
                <a:ea typeface="Verdana" panose="020B0604030504040204" pitchFamily="34" charset="0"/>
                <a:cs typeface="Verdana" panose="020B0604030504040204" pitchFamily="34" charset="0"/>
              </a:rPr>
              <a:t>Performance status (PS) – ECOG 0-2. </a:t>
            </a:r>
          </a:p>
          <a:p>
            <a:pPr>
              <a:buClr>
                <a:srgbClr val="7030A0"/>
              </a:buClr>
              <a:buFont typeface="Wingdings" panose="05000000000000000000" pitchFamily="2" charset="2"/>
              <a:buChar char="§"/>
            </a:pPr>
            <a:r>
              <a:rPr lang="en-GB" sz="1400" dirty="0">
                <a:latin typeface="Verdana" panose="020B0604030504040204" pitchFamily="34" charset="0"/>
                <a:ea typeface="Verdana" panose="020B0604030504040204" pitchFamily="34" charset="0"/>
                <a:cs typeface="Verdana" panose="020B0604030504040204" pitchFamily="34" charset="0"/>
              </a:rPr>
              <a:t>Patients with PS 2 can only be included if the local investigator deems the general condition is explained by </a:t>
            </a:r>
            <a:r>
              <a:rPr lang="en-GB" sz="1400" dirty="0" smtClean="0">
                <a:latin typeface="Verdana" panose="020B0604030504040204" pitchFamily="34" charset="0"/>
                <a:ea typeface="Verdana" panose="020B0604030504040204" pitchFamily="34" charset="0"/>
                <a:cs typeface="Verdana" panose="020B0604030504040204" pitchFamily="34" charset="0"/>
              </a:rPr>
              <a:t>the </a:t>
            </a:r>
            <a:r>
              <a:rPr lang="en-GB" sz="1400" dirty="0">
                <a:latin typeface="Verdana" panose="020B0604030504040204" pitchFamily="34" charset="0"/>
                <a:ea typeface="Verdana" panose="020B0604030504040204" pitchFamily="34" charset="0"/>
                <a:cs typeface="Verdana" panose="020B0604030504040204" pitchFamily="34" charset="0"/>
              </a:rPr>
              <a:t>primary chemotherapy treatment.</a:t>
            </a:r>
          </a:p>
          <a:p>
            <a:pPr lvl="0">
              <a:buClr>
                <a:srgbClr val="7030A0"/>
              </a:buClr>
              <a:buFont typeface="Wingdings" panose="05000000000000000000" pitchFamily="2" charset="2"/>
              <a:buChar char="§"/>
            </a:pPr>
            <a:r>
              <a:rPr lang="en-GB" sz="1400" dirty="0">
                <a:latin typeface="Verdana" panose="020B0604030504040204" pitchFamily="34" charset="0"/>
                <a:ea typeface="Verdana" panose="020B0604030504040204" pitchFamily="34" charset="0"/>
                <a:cs typeface="Verdana" panose="020B0604030504040204" pitchFamily="34" charset="0"/>
              </a:rPr>
              <a:t>Inoperable disease, unsuitable for concurrent chemo-radiotherapy, in the opinion of the treating Oncologist. </a:t>
            </a:r>
          </a:p>
          <a:p>
            <a:pPr lvl="0">
              <a:buClr>
                <a:srgbClr val="7030A0"/>
              </a:buClr>
              <a:buFont typeface="Wingdings" panose="05000000000000000000" pitchFamily="2" charset="2"/>
              <a:buChar char="§"/>
            </a:pPr>
            <a:r>
              <a:rPr lang="en-US" sz="1400" dirty="0">
                <a:latin typeface="Verdana" panose="020B0604030504040204" pitchFamily="34" charset="0"/>
                <a:ea typeface="Verdana" panose="020B0604030504040204" pitchFamily="34" charset="0"/>
                <a:cs typeface="Verdana" panose="020B0604030504040204" pitchFamily="34" charset="0"/>
              </a:rPr>
              <a:t>Patients who have had a complete response, partial response or stable disease on CT assessment after 2 cycles of platinum based chemotherapy.</a:t>
            </a:r>
            <a:endParaRPr lang="en-GB" sz="1400" dirty="0">
              <a:latin typeface="Verdana" panose="020B0604030504040204" pitchFamily="34" charset="0"/>
              <a:ea typeface="Verdana" panose="020B0604030504040204" pitchFamily="34" charset="0"/>
              <a:cs typeface="Verdana" panose="020B0604030504040204" pitchFamily="34" charset="0"/>
            </a:endParaRPr>
          </a:p>
          <a:p>
            <a:pPr lvl="0">
              <a:buClr>
                <a:srgbClr val="7030A0"/>
              </a:buClr>
              <a:buFont typeface="Wingdings" panose="05000000000000000000" pitchFamily="2" charset="2"/>
              <a:buChar char="§"/>
            </a:pPr>
            <a:r>
              <a:rPr lang="en-GB" sz="1400" dirty="0">
                <a:latin typeface="Verdana" panose="020B0604030504040204" pitchFamily="34" charset="0"/>
                <a:ea typeface="Verdana" panose="020B0604030504040204" pitchFamily="34" charset="0"/>
                <a:cs typeface="Verdana" panose="020B0604030504040204" pitchFamily="34" charset="0"/>
              </a:rPr>
              <a:t>Willing and able to give written informed consent.</a:t>
            </a:r>
          </a:p>
          <a:p>
            <a:pPr lvl="0">
              <a:buClr>
                <a:srgbClr val="7030A0"/>
              </a:buClr>
              <a:buFont typeface="Wingdings" panose="05000000000000000000" pitchFamily="2" charset="2"/>
              <a:buChar char="§"/>
            </a:pPr>
            <a:r>
              <a:rPr lang="en-GB" sz="1400" dirty="0">
                <a:latin typeface="Verdana" panose="020B0604030504040204" pitchFamily="34" charset="0"/>
                <a:ea typeface="Verdana" panose="020B0604030504040204" pitchFamily="34" charset="0"/>
                <a:cs typeface="Verdana" panose="020B0604030504040204" pitchFamily="34" charset="0"/>
              </a:rPr>
              <a:t>Aged 16 or over.</a:t>
            </a:r>
          </a:p>
          <a:p>
            <a:pPr lvl="0">
              <a:buClr>
                <a:srgbClr val="7030A0"/>
              </a:buClr>
              <a:buFont typeface="Wingdings" panose="05000000000000000000" pitchFamily="2" charset="2"/>
              <a:buChar char="§"/>
            </a:pPr>
            <a:r>
              <a:rPr lang="en-GB" sz="1400" dirty="0">
                <a:latin typeface="Verdana" panose="020B0604030504040204" pitchFamily="34" charset="0"/>
                <a:ea typeface="Verdana" panose="020B0604030504040204" pitchFamily="34" charset="0"/>
                <a:cs typeface="Verdana" panose="020B0604030504040204" pitchFamily="34" charset="0"/>
              </a:rPr>
              <a:t>Adequate PFT results: FEV1 and/or KCO ≥ 40% of predicted.</a:t>
            </a:r>
          </a:p>
          <a:p>
            <a:pPr marL="0" indent="0">
              <a:buNone/>
            </a:pPr>
            <a:endParaRPr lang="en-GB" sz="1200" dirty="0">
              <a:latin typeface="Verdana" panose="020B0604030504040204" pitchFamily="34" charset="0"/>
              <a:ea typeface="Verdana" panose="020B0604030504040204" pitchFamily="34" charset="0"/>
              <a:cs typeface="Verdana" panose="020B0604030504040204" pitchFamily="34" charset="0"/>
            </a:endParaRPr>
          </a:p>
          <a:p>
            <a:endParaRPr lang="en-GB" sz="13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3906080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
            <a:ext cx="8229600" cy="1143000"/>
          </a:xfrm>
        </p:spPr>
        <p:txBody>
          <a:bodyPr>
            <a:normAutofit/>
          </a:bodyPr>
          <a:lstStyle/>
          <a:p>
            <a:r>
              <a:rPr lang="en-GB" sz="3600" dirty="0" smtClean="0">
                <a:solidFill>
                  <a:srgbClr val="7030A0"/>
                </a:solidFill>
                <a:ea typeface="Verdana" panose="020B0604030504040204" pitchFamily="34" charset="0"/>
                <a:cs typeface="Verdana" panose="020B0604030504040204" pitchFamily="34" charset="0"/>
              </a:rPr>
              <a:t>Exclusion </a:t>
            </a:r>
            <a:r>
              <a:rPr lang="en-GB" sz="3600" dirty="0">
                <a:solidFill>
                  <a:srgbClr val="7030A0"/>
                </a:solidFill>
                <a:ea typeface="Verdana" panose="020B0604030504040204" pitchFamily="34" charset="0"/>
                <a:cs typeface="Verdana" panose="020B0604030504040204" pitchFamily="34" charset="0"/>
              </a:rPr>
              <a:t>Criteria</a:t>
            </a:r>
            <a:endParaRPr lang="en-GB" sz="3600" b="1" dirty="0"/>
          </a:p>
        </p:txBody>
      </p:sp>
      <p:sp>
        <p:nvSpPr>
          <p:cNvPr id="3" name="Content Placeholder 2"/>
          <p:cNvSpPr>
            <a:spLocks noGrp="1"/>
          </p:cNvSpPr>
          <p:nvPr>
            <p:ph idx="1"/>
          </p:nvPr>
        </p:nvSpPr>
        <p:spPr>
          <a:xfrm>
            <a:off x="609600" y="990600"/>
            <a:ext cx="8229600" cy="5105400"/>
          </a:xfrm>
        </p:spPr>
        <p:txBody>
          <a:bodyPr>
            <a:noAutofit/>
          </a:bodyPr>
          <a:lstStyle/>
          <a:p>
            <a:pPr marL="0" indent="0">
              <a:lnSpc>
                <a:spcPct val="150000"/>
              </a:lnSpc>
              <a:spcBef>
                <a:spcPts val="0"/>
              </a:spcBef>
              <a:buNone/>
            </a:pPr>
            <a:r>
              <a:rPr lang="en-GB" sz="1400" b="1" dirty="0">
                <a:ea typeface="Verdana" panose="020B0604030504040204" pitchFamily="34" charset="0"/>
                <a:cs typeface="Verdana" panose="020B0604030504040204" pitchFamily="34" charset="0"/>
              </a:rPr>
              <a:t>Exclusion </a:t>
            </a:r>
            <a:r>
              <a:rPr lang="en-GB" sz="1400" b="1" dirty="0" smtClean="0">
                <a:ea typeface="Verdana" panose="020B0604030504040204" pitchFamily="34" charset="0"/>
                <a:cs typeface="Verdana" panose="020B0604030504040204" pitchFamily="34" charset="0"/>
              </a:rPr>
              <a:t>Criteria</a:t>
            </a:r>
          </a:p>
          <a:p>
            <a:pPr lvl="0">
              <a:lnSpc>
                <a:spcPct val="150000"/>
              </a:lnSpc>
              <a:spcBef>
                <a:spcPts val="0"/>
              </a:spcBef>
              <a:buClr>
                <a:srgbClr val="7030A0"/>
              </a:buClr>
              <a:buFont typeface="Wingdings" panose="05000000000000000000" pitchFamily="2" charset="2"/>
              <a:buChar char="§"/>
            </a:pPr>
            <a:r>
              <a:rPr lang="en-GB" sz="1400" dirty="0" smtClean="0">
                <a:ea typeface="Verdana" panose="020B0604030504040204" pitchFamily="34" charset="0"/>
                <a:cs typeface="Verdana" panose="020B0604030504040204" pitchFamily="34" charset="0"/>
              </a:rPr>
              <a:t>Previous </a:t>
            </a:r>
            <a:r>
              <a:rPr lang="en-GB" sz="1400" dirty="0">
                <a:ea typeface="Verdana" panose="020B0604030504040204" pitchFamily="34" charset="0"/>
                <a:cs typeface="Verdana" panose="020B0604030504040204" pitchFamily="34" charset="0"/>
              </a:rPr>
              <a:t>or current malignant disease likely to interfere with the protocol treatment or comparisons</a:t>
            </a:r>
            <a:r>
              <a:rPr lang="en-GB" sz="1400" dirty="0" smtClean="0">
                <a:ea typeface="Verdana" panose="020B0604030504040204" pitchFamily="34" charset="0"/>
                <a:cs typeface="Verdana" panose="020B0604030504040204" pitchFamily="34" charset="0"/>
              </a:rPr>
              <a:t>.</a:t>
            </a:r>
          </a:p>
          <a:p>
            <a:pPr lvl="0">
              <a:lnSpc>
                <a:spcPct val="150000"/>
              </a:lnSpc>
              <a:spcBef>
                <a:spcPts val="0"/>
              </a:spcBef>
              <a:buClr>
                <a:srgbClr val="7030A0"/>
              </a:buClr>
              <a:buFont typeface="Wingdings" panose="05000000000000000000" pitchFamily="2" charset="2"/>
              <a:buChar char="§"/>
            </a:pPr>
            <a:r>
              <a:rPr lang="en-GB" sz="1400" dirty="0" smtClean="0">
                <a:ea typeface="Verdana" panose="020B0604030504040204" pitchFamily="34" charset="0"/>
                <a:cs typeface="Verdana" panose="020B0604030504040204" pitchFamily="34" charset="0"/>
              </a:rPr>
              <a:t>Medically </a:t>
            </a:r>
            <a:r>
              <a:rPr lang="en-GB" sz="1400" dirty="0">
                <a:ea typeface="Verdana" panose="020B0604030504040204" pitchFamily="34" charset="0"/>
                <a:cs typeface="Verdana" panose="020B0604030504040204" pitchFamily="34" charset="0"/>
              </a:rPr>
              <a:t>unstable (unstable diabetes, uncontrolled arterial hypertension, infection, hypercalcaemia, ischaemic heart disease</a:t>
            </a:r>
            <a:r>
              <a:rPr lang="en-GB" sz="1400" dirty="0" smtClean="0">
                <a:ea typeface="Verdana" panose="020B0604030504040204" pitchFamily="34" charset="0"/>
                <a:cs typeface="Verdana" panose="020B0604030504040204" pitchFamily="34" charset="0"/>
              </a:rPr>
              <a:t>).</a:t>
            </a:r>
          </a:p>
          <a:p>
            <a:pPr lvl="0">
              <a:lnSpc>
                <a:spcPct val="150000"/>
              </a:lnSpc>
              <a:spcBef>
                <a:spcPts val="0"/>
              </a:spcBef>
              <a:buClr>
                <a:srgbClr val="7030A0"/>
              </a:buClr>
              <a:buFont typeface="Wingdings" panose="05000000000000000000" pitchFamily="2" charset="2"/>
              <a:buChar char="§"/>
            </a:pPr>
            <a:r>
              <a:rPr lang="en-GB" sz="1400" dirty="0" smtClean="0">
                <a:ea typeface="Verdana" panose="020B0604030504040204" pitchFamily="34" charset="0"/>
                <a:cs typeface="Verdana" panose="020B0604030504040204" pitchFamily="34" charset="0"/>
              </a:rPr>
              <a:t>Connective </a:t>
            </a:r>
            <a:r>
              <a:rPr lang="en-GB" sz="1400" dirty="0">
                <a:ea typeface="Verdana" panose="020B0604030504040204" pitchFamily="34" charset="0"/>
                <a:cs typeface="Verdana" panose="020B0604030504040204" pitchFamily="34" charset="0"/>
              </a:rPr>
              <a:t>tissue disorders (Scleroderma, Systemic Lupus Erythematosus</a:t>
            </a:r>
            <a:r>
              <a:rPr lang="en-GB" sz="1400" dirty="0" smtClean="0">
                <a:ea typeface="Verdana" panose="020B0604030504040204" pitchFamily="34" charset="0"/>
                <a:cs typeface="Verdana" panose="020B0604030504040204" pitchFamily="34" charset="0"/>
              </a:rPr>
              <a:t>).</a:t>
            </a:r>
          </a:p>
          <a:p>
            <a:pPr lvl="0">
              <a:lnSpc>
                <a:spcPct val="150000"/>
              </a:lnSpc>
              <a:spcBef>
                <a:spcPts val="0"/>
              </a:spcBef>
              <a:buClr>
                <a:srgbClr val="7030A0"/>
              </a:buClr>
              <a:buFont typeface="Wingdings" panose="05000000000000000000" pitchFamily="2" charset="2"/>
              <a:buChar char="§"/>
            </a:pPr>
            <a:r>
              <a:rPr lang="en-GB" sz="1400" dirty="0" smtClean="0">
                <a:ea typeface="Verdana" panose="020B0604030504040204" pitchFamily="34" charset="0"/>
                <a:cs typeface="Verdana" panose="020B0604030504040204" pitchFamily="34" charset="0"/>
              </a:rPr>
              <a:t>Clinically </a:t>
            </a:r>
            <a:r>
              <a:rPr lang="en-GB" sz="1400" dirty="0">
                <a:ea typeface="Verdana" panose="020B0604030504040204" pitchFamily="34" charset="0"/>
                <a:cs typeface="Verdana" panose="020B0604030504040204" pitchFamily="34" charset="0"/>
              </a:rPr>
              <a:t>significant interstitial lung disease</a:t>
            </a:r>
            <a:r>
              <a:rPr lang="en-GB" sz="1400" dirty="0" smtClean="0">
                <a:ea typeface="Verdana" panose="020B0604030504040204" pitchFamily="34" charset="0"/>
                <a:cs typeface="Verdana" panose="020B0604030504040204" pitchFamily="34" charset="0"/>
              </a:rPr>
              <a:t>.</a:t>
            </a:r>
          </a:p>
          <a:p>
            <a:pPr lvl="0">
              <a:lnSpc>
                <a:spcPct val="150000"/>
              </a:lnSpc>
              <a:spcBef>
                <a:spcPts val="0"/>
              </a:spcBef>
              <a:buClr>
                <a:srgbClr val="7030A0"/>
              </a:buClr>
              <a:buFont typeface="Wingdings" panose="05000000000000000000" pitchFamily="2" charset="2"/>
              <a:buChar char="§"/>
            </a:pPr>
            <a:r>
              <a:rPr lang="en-GB" sz="1400" dirty="0" smtClean="0">
                <a:ea typeface="Verdana" panose="020B0604030504040204" pitchFamily="34" charset="0"/>
                <a:cs typeface="Verdana" panose="020B0604030504040204" pitchFamily="34" charset="0"/>
              </a:rPr>
              <a:t>History </a:t>
            </a:r>
            <a:r>
              <a:rPr lang="en-GB" sz="1400" dirty="0">
                <a:ea typeface="Verdana" panose="020B0604030504040204" pitchFamily="34" charset="0"/>
                <a:cs typeface="Verdana" panose="020B0604030504040204" pitchFamily="34" charset="0"/>
              </a:rPr>
              <a:t>of physical or psychiatric disorder that would prevent informed consent and compliance with protocol</a:t>
            </a:r>
            <a:r>
              <a:rPr lang="en-GB" sz="1400" dirty="0" smtClean="0">
                <a:ea typeface="Verdana" panose="020B0604030504040204" pitchFamily="34" charset="0"/>
                <a:cs typeface="Verdana" panose="020B0604030504040204" pitchFamily="34" charset="0"/>
              </a:rPr>
              <a:t>.</a:t>
            </a:r>
          </a:p>
          <a:p>
            <a:pPr lvl="0">
              <a:lnSpc>
                <a:spcPct val="150000"/>
              </a:lnSpc>
              <a:spcBef>
                <a:spcPts val="0"/>
              </a:spcBef>
              <a:buClr>
                <a:srgbClr val="7030A0"/>
              </a:buClr>
              <a:buFont typeface="Wingdings" panose="05000000000000000000" pitchFamily="2" charset="2"/>
              <a:buChar char="§"/>
            </a:pPr>
            <a:r>
              <a:rPr lang="en-GB" sz="1400" dirty="0" smtClean="0">
                <a:ea typeface="Verdana" panose="020B0604030504040204" pitchFamily="34" charset="0"/>
                <a:cs typeface="Verdana" panose="020B0604030504040204" pitchFamily="34" charset="0"/>
              </a:rPr>
              <a:t>Pregnant </a:t>
            </a:r>
            <a:r>
              <a:rPr lang="en-GB" sz="1400" dirty="0">
                <a:ea typeface="Verdana" panose="020B0604030504040204" pitchFamily="34" charset="0"/>
                <a:cs typeface="Verdana" panose="020B0604030504040204" pitchFamily="34" charset="0"/>
              </a:rPr>
              <a:t>or lactating women</a:t>
            </a:r>
            <a:r>
              <a:rPr lang="en-GB" sz="1400" dirty="0" smtClean="0">
                <a:ea typeface="Verdana" panose="020B0604030504040204" pitchFamily="34" charset="0"/>
                <a:cs typeface="Verdana" panose="020B0604030504040204" pitchFamily="34" charset="0"/>
              </a:rPr>
              <a:t>.</a:t>
            </a:r>
          </a:p>
          <a:p>
            <a:pPr lvl="0">
              <a:lnSpc>
                <a:spcPct val="150000"/>
              </a:lnSpc>
              <a:spcBef>
                <a:spcPts val="0"/>
              </a:spcBef>
              <a:buClr>
                <a:srgbClr val="7030A0"/>
              </a:buClr>
              <a:buFont typeface="Wingdings" panose="05000000000000000000" pitchFamily="2" charset="2"/>
              <a:buChar char="§"/>
            </a:pPr>
            <a:r>
              <a:rPr lang="en-GB" sz="1400" dirty="0" smtClean="0">
                <a:ea typeface="Verdana" panose="020B0604030504040204" pitchFamily="34" charset="0"/>
                <a:cs typeface="Verdana" panose="020B0604030504040204" pitchFamily="34" charset="0"/>
              </a:rPr>
              <a:t>Any </a:t>
            </a:r>
            <a:r>
              <a:rPr lang="en-GB" sz="1400" dirty="0">
                <a:ea typeface="Verdana" panose="020B0604030504040204" pitchFamily="34" charset="0"/>
                <a:cs typeface="Verdana" panose="020B0604030504040204" pitchFamily="34" charset="0"/>
              </a:rPr>
              <a:t>psychological, familial, sociological or geographical consideration potentially hampering compliance with the trial protocol and follow up schedule.</a:t>
            </a:r>
          </a:p>
          <a:p>
            <a:pPr marL="0" indent="0" algn="just">
              <a:lnSpc>
                <a:spcPct val="150000"/>
              </a:lnSpc>
              <a:spcBef>
                <a:spcPts val="0"/>
              </a:spcBef>
              <a:buNone/>
            </a:pPr>
            <a:endParaRPr lang="en-GB" sz="1400" b="1" dirty="0"/>
          </a:p>
          <a:p>
            <a:pPr marL="0" indent="0" algn="ctr">
              <a:lnSpc>
                <a:spcPct val="150000"/>
              </a:lnSpc>
              <a:spcBef>
                <a:spcPts val="0"/>
              </a:spcBef>
              <a:buNone/>
            </a:pPr>
            <a:r>
              <a:rPr lang="en-GB" sz="1400" b="1" dirty="0" smtClean="0">
                <a:solidFill>
                  <a:srgbClr val="FF0000"/>
                </a:solidFill>
                <a:ea typeface="Verdana" panose="020B0604030504040204" pitchFamily="34" charset="0"/>
                <a:cs typeface="Verdana" panose="020B0604030504040204" pitchFamily="34" charset="0"/>
              </a:rPr>
              <a:t>Please note there </a:t>
            </a:r>
            <a:r>
              <a:rPr lang="en-GB" sz="1400" b="1" dirty="0">
                <a:solidFill>
                  <a:srgbClr val="FF0000"/>
                </a:solidFill>
                <a:ea typeface="Verdana" panose="020B0604030504040204" pitchFamily="34" charset="0"/>
                <a:cs typeface="Verdana" panose="020B0604030504040204" pitchFamily="34" charset="0"/>
              </a:rPr>
              <a:t>will be </a:t>
            </a:r>
            <a:r>
              <a:rPr lang="en-GB" sz="1400" b="1" u="sng" dirty="0">
                <a:solidFill>
                  <a:srgbClr val="FF0000"/>
                </a:solidFill>
                <a:ea typeface="Verdana" panose="020B0604030504040204" pitchFamily="34" charset="0"/>
                <a:cs typeface="Verdana" panose="020B0604030504040204" pitchFamily="34" charset="0"/>
              </a:rPr>
              <a:t>no</a:t>
            </a:r>
            <a:r>
              <a:rPr lang="en-GB" sz="1400" b="1" dirty="0">
                <a:solidFill>
                  <a:srgbClr val="FF0000"/>
                </a:solidFill>
                <a:ea typeface="Verdana" panose="020B0604030504040204" pitchFamily="34" charset="0"/>
                <a:cs typeface="Verdana" panose="020B0604030504040204" pitchFamily="34" charset="0"/>
              </a:rPr>
              <a:t> exception to the eligibility </a:t>
            </a:r>
            <a:r>
              <a:rPr lang="en-GB" sz="1400" b="1" dirty="0" smtClean="0">
                <a:solidFill>
                  <a:srgbClr val="FF0000"/>
                </a:solidFill>
                <a:ea typeface="Verdana" panose="020B0604030504040204" pitchFamily="34" charset="0"/>
                <a:cs typeface="Verdana" panose="020B0604030504040204" pitchFamily="34" charset="0"/>
              </a:rPr>
              <a:t>criteria </a:t>
            </a:r>
            <a:r>
              <a:rPr lang="en-GB" sz="1400" b="1" dirty="0">
                <a:solidFill>
                  <a:srgbClr val="FF0000"/>
                </a:solidFill>
                <a:ea typeface="Verdana" panose="020B0604030504040204" pitchFamily="34" charset="0"/>
                <a:cs typeface="Verdana" panose="020B0604030504040204" pitchFamily="34" charset="0"/>
              </a:rPr>
              <a:t>at the time of </a:t>
            </a:r>
            <a:r>
              <a:rPr lang="en-GB" sz="1400" b="1" dirty="0" smtClean="0">
                <a:solidFill>
                  <a:srgbClr val="FF0000"/>
                </a:solidFill>
                <a:ea typeface="Verdana" panose="020B0604030504040204" pitchFamily="34" charset="0"/>
                <a:cs typeface="Verdana" panose="020B0604030504040204" pitchFamily="34" charset="0"/>
              </a:rPr>
              <a:t>randomisation.</a:t>
            </a:r>
            <a:r>
              <a:rPr lang="en-GB" sz="1400" b="1" dirty="0">
                <a:solidFill>
                  <a:srgbClr val="FF0000"/>
                </a:solidFill>
                <a:ea typeface="Verdana" panose="020B0604030504040204" pitchFamily="34" charset="0"/>
                <a:cs typeface="Verdana" panose="020B0604030504040204" pitchFamily="34" charset="0"/>
              </a:rPr>
              <a:t>  </a:t>
            </a:r>
            <a:endParaRPr lang="en-GB" sz="1400" b="1" dirty="0" smtClean="0">
              <a:solidFill>
                <a:srgbClr val="FF0000"/>
              </a:solidFill>
              <a:ea typeface="Verdana" panose="020B0604030504040204" pitchFamily="34" charset="0"/>
              <a:cs typeface="Verdana" panose="020B0604030504040204" pitchFamily="34" charset="0"/>
            </a:endParaRPr>
          </a:p>
          <a:p>
            <a:pPr marL="0" indent="0" algn="ctr">
              <a:lnSpc>
                <a:spcPct val="150000"/>
              </a:lnSpc>
              <a:spcBef>
                <a:spcPts val="0"/>
              </a:spcBef>
              <a:buNone/>
            </a:pPr>
            <a:r>
              <a:rPr lang="en-GB" sz="1400" b="1" dirty="0" smtClean="0">
                <a:solidFill>
                  <a:srgbClr val="FF0000"/>
                </a:solidFill>
                <a:ea typeface="Verdana" panose="020B0604030504040204" pitchFamily="34" charset="0"/>
                <a:cs typeface="Verdana" panose="020B0604030504040204" pitchFamily="34" charset="0"/>
              </a:rPr>
              <a:t>Queries </a:t>
            </a:r>
            <a:r>
              <a:rPr lang="en-GB" sz="1400" b="1" dirty="0">
                <a:solidFill>
                  <a:srgbClr val="FF0000"/>
                </a:solidFill>
                <a:ea typeface="Verdana" panose="020B0604030504040204" pitchFamily="34" charset="0"/>
                <a:cs typeface="Verdana" panose="020B0604030504040204" pitchFamily="34" charset="0"/>
              </a:rPr>
              <a:t>in relation to the eligibility criteria should be addressed via contact with the CTU prior to </a:t>
            </a:r>
            <a:r>
              <a:rPr lang="en-GB" sz="1400" b="1" dirty="0" smtClean="0">
                <a:solidFill>
                  <a:srgbClr val="FF0000"/>
                </a:solidFill>
                <a:ea typeface="Verdana" panose="020B0604030504040204" pitchFamily="34" charset="0"/>
                <a:cs typeface="Verdana" panose="020B0604030504040204" pitchFamily="34" charset="0"/>
              </a:rPr>
              <a:t>randomisation</a:t>
            </a:r>
            <a:r>
              <a:rPr lang="en-GB" sz="1400" b="1" dirty="0">
                <a:solidFill>
                  <a:srgbClr val="FF0000"/>
                </a:solidFill>
                <a:ea typeface="Verdana" panose="020B0604030504040204" pitchFamily="34" charset="0"/>
                <a:cs typeface="Verdana" panose="020B0604030504040204" pitchFamily="34" charset="0"/>
              </a:rPr>
              <a:t>.  </a:t>
            </a:r>
            <a:endParaRPr lang="en-GB" sz="1400" b="1" dirty="0" smtClean="0">
              <a:solidFill>
                <a:srgbClr val="FF0000"/>
              </a:solidFill>
              <a:ea typeface="Verdana" panose="020B0604030504040204" pitchFamily="34" charset="0"/>
              <a:cs typeface="Verdana" panose="020B0604030504040204" pitchFamily="34" charset="0"/>
            </a:endParaRPr>
          </a:p>
          <a:p>
            <a:pPr marL="0" indent="0" algn="ctr">
              <a:lnSpc>
                <a:spcPct val="150000"/>
              </a:lnSpc>
              <a:spcBef>
                <a:spcPts val="0"/>
              </a:spcBef>
              <a:buNone/>
            </a:pPr>
            <a:r>
              <a:rPr lang="en-GB" sz="1400" b="1" dirty="0" smtClean="0">
                <a:solidFill>
                  <a:srgbClr val="FF0000"/>
                </a:solidFill>
                <a:ea typeface="Verdana" panose="020B0604030504040204" pitchFamily="34" charset="0"/>
                <a:cs typeface="Verdana" panose="020B0604030504040204" pitchFamily="34" charset="0"/>
              </a:rPr>
              <a:t>Patients </a:t>
            </a:r>
            <a:r>
              <a:rPr lang="en-GB" sz="1400" b="1" dirty="0">
                <a:solidFill>
                  <a:srgbClr val="FF0000"/>
                </a:solidFill>
                <a:ea typeface="Verdana" panose="020B0604030504040204" pitchFamily="34" charset="0"/>
                <a:cs typeface="Verdana" panose="020B0604030504040204" pitchFamily="34" charset="0"/>
              </a:rPr>
              <a:t>are eligible for the trial if all the inclusion criteria are met and none of the exclusion criteria </a:t>
            </a:r>
            <a:r>
              <a:rPr lang="en-GB" sz="1400" b="1" dirty="0" smtClean="0">
                <a:solidFill>
                  <a:srgbClr val="FF0000"/>
                </a:solidFill>
                <a:ea typeface="Verdana" panose="020B0604030504040204" pitchFamily="34" charset="0"/>
                <a:cs typeface="Verdana" panose="020B0604030504040204" pitchFamily="34" charset="0"/>
              </a:rPr>
              <a:t>apply.</a:t>
            </a:r>
            <a:endParaRPr lang="en-GB" sz="1400" dirty="0">
              <a:solidFill>
                <a:srgbClr val="FF0000"/>
              </a:solidFill>
              <a:ea typeface="Verdana" panose="020B0604030504040204" pitchFamily="34" charset="0"/>
              <a:cs typeface="Verdana" panose="020B0604030504040204" pitchFamily="34" charset="0"/>
            </a:endParaRPr>
          </a:p>
          <a:p>
            <a:pPr marL="0" indent="0">
              <a:lnSpc>
                <a:spcPct val="150000"/>
              </a:lnSpc>
              <a:spcBef>
                <a:spcPts val="0"/>
              </a:spcBef>
              <a:buNone/>
            </a:pPr>
            <a:endParaRPr lang="en-GB" sz="1400" i="1" dirty="0">
              <a:solidFill>
                <a:srgbClr val="FF0000"/>
              </a:solidFill>
            </a:endParaRPr>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2586415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GB" sz="3600" dirty="0" smtClean="0">
                <a:solidFill>
                  <a:srgbClr val="7030A0"/>
                </a:solidFill>
                <a:ea typeface="Verdana" panose="020B0604030504040204" pitchFamily="34" charset="0"/>
                <a:cs typeface="Verdana" panose="020B0604030504040204" pitchFamily="34" charset="0"/>
              </a:rPr>
              <a:t>Informed Consent Process</a:t>
            </a:r>
            <a:endParaRPr lang="en-GB" sz="3600" dirty="0">
              <a:solidFill>
                <a:srgbClr val="7030A0"/>
              </a:solidFill>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533400" y="1066800"/>
            <a:ext cx="8229600" cy="4906963"/>
          </a:xfrm>
        </p:spPr>
        <p:txBody>
          <a:bodyPr>
            <a:noAutofit/>
          </a:bodyPr>
          <a:lstStyle/>
          <a:p>
            <a:pPr marL="0" indent="0">
              <a:spcBef>
                <a:spcPts val="0"/>
              </a:spcBef>
              <a:buClr>
                <a:srgbClr val="7030A0"/>
              </a:buClr>
              <a:buNone/>
            </a:pPr>
            <a:r>
              <a:rPr lang="en-GB" altLang="en-US" sz="1400" b="1" dirty="0">
                <a:ea typeface="Verdana" panose="020B0604030504040204" pitchFamily="34" charset="0"/>
                <a:cs typeface="Verdana" panose="020B0604030504040204" pitchFamily="34" charset="0"/>
              </a:rPr>
              <a:t>Informed consent process:</a:t>
            </a:r>
          </a:p>
          <a:p>
            <a:pPr>
              <a:spcBef>
                <a:spcPts val="0"/>
              </a:spcBef>
              <a:buClr>
                <a:srgbClr val="7030A0"/>
              </a:buClr>
              <a:buFont typeface="Wingdings" panose="05000000000000000000" pitchFamily="2" charset="2"/>
              <a:buChar char="§"/>
            </a:pPr>
            <a:r>
              <a:rPr lang="en-GB" altLang="en-US" sz="1400" dirty="0">
                <a:ea typeface="Verdana" panose="020B0604030504040204" pitchFamily="34" charset="0"/>
                <a:cs typeface="Verdana" panose="020B0604030504040204" pitchFamily="34" charset="0"/>
              </a:rPr>
              <a:t>Two original Consent Forms must be completed by a clinician (or deputy listed on delegation log)</a:t>
            </a:r>
          </a:p>
          <a:p>
            <a:pPr>
              <a:spcBef>
                <a:spcPts val="0"/>
              </a:spcBef>
              <a:buClr>
                <a:srgbClr val="7030A0"/>
              </a:buClr>
              <a:buFont typeface="Wingdings" panose="05000000000000000000" pitchFamily="2" charset="2"/>
              <a:buChar char="§"/>
            </a:pPr>
            <a:r>
              <a:rPr lang="en-GB" altLang="en-US" sz="1400" dirty="0">
                <a:ea typeface="Verdana" panose="020B0604030504040204" pitchFamily="34" charset="0"/>
                <a:cs typeface="Verdana" panose="020B0604030504040204" pitchFamily="34" charset="0"/>
              </a:rPr>
              <a:t>Two originals signed and completed by the patient</a:t>
            </a:r>
          </a:p>
          <a:p>
            <a:pPr>
              <a:spcBef>
                <a:spcPts val="0"/>
              </a:spcBef>
              <a:buClr>
                <a:srgbClr val="7030A0"/>
              </a:buClr>
              <a:buFont typeface="Wingdings" panose="05000000000000000000" pitchFamily="2" charset="2"/>
              <a:buChar char="§"/>
            </a:pPr>
            <a:r>
              <a:rPr lang="en-GB" altLang="en-US" sz="1400" dirty="0">
                <a:ea typeface="Verdana" panose="020B0604030504040204" pitchFamily="34" charset="0"/>
                <a:cs typeface="Verdana" panose="020B0604030504040204" pitchFamily="34" charset="0"/>
              </a:rPr>
              <a:t>Date must be prior to </a:t>
            </a:r>
            <a:r>
              <a:rPr lang="en-GB" altLang="en-US" sz="1400" dirty="0" smtClean="0">
                <a:ea typeface="Verdana" panose="020B0604030504040204" pitchFamily="34" charset="0"/>
                <a:cs typeface="Verdana" panose="020B0604030504040204" pitchFamily="34" charset="0"/>
              </a:rPr>
              <a:t>randomisation </a:t>
            </a:r>
            <a:endParaRPr lang="en-GB" altLang="en-US" sz="1400" dirty="0">
              <a:ea typeface="Verdana" panose="020B0604030504040204" pitchFamily="34" charset="0"/>
              <a:cs typeface="Verdana" panose="020B0604030504040204" pitchFamily="34" charset="0"/>
            </a:endParaRPr>
          </a:p>
          <a:p>
            <a:pPr>
              <a:spcBef>
                <a:spcPts val="0"/>
              </a:spcBef>
              <a:buClr>
                <a:srgbClr val="7030A0"/>
              </a:buClr>
              <a:buFont typeface="Wingdings" panose="05000000000000000000" pitchFamily="2" charset="2"/>
              <a:buChar char="§"/>
            </a:pPr>
            <a:r>
              <a:rPr lang="en-GB" altLang="en-US" sz="1400" dirty="0">
                <a:ea typeface="Verdana" panose="020B0604030504040204" pitchFamily="34" charset="0"/>
                <a:cs typeface="Verdana" panose="020B0604030504040204" pitchFamily="34" charset="0"/>
              </a:rPr>
              <a:t>Make one photocopy</a:t>
            </a:r>
          </a:p>
          <a:p>
            <a:pPr marL="0" indent="0">
              <a:spcBef>
                <a:spcPts val="0"/>
              </a:spcBef>
              <a:buClr>
                <a:srgbClr val="7030A0"/>
              </a:buClr>
              <a:buNone/>
            </a:pPr>
            <a:r>
              <a:rPr lang="en-GB" altLang="en-US" sz="1400" dirty="0">
                <a:ea typeface="Verdana" panose="020B0604030504040204" pitchFamily="34" charset="0"/>
                <a:cs typeface="Verdana" panose="020B0604030504040204" pitchFamily="34" charset="0"/>
              </a:rPr>
              <a:t>		 - Original to be filed in Investigator File</a:t>
            </a:r>
          </a:p>
          <a:p>
            <a:pPr marL="0" indent="0">
              <a:spcBef>
                <a:spcPts val="0"/>
              </a:spcBef>
              <a:buClr>
                <a:srgbClr val="7030A0"/>
              </a:buClr>
              <a:buNone/>
            </a:pPr>
            <a:r>
              <a:rPr lang="en-GB" altLang="en-US" sz="1400" dirty="0">
                <a:ea typeface="Verdana" panose="020B0604030504040204" pitchFamily="34" charset="0"/>
                <a:cs typeface="Verdana" panose="020B0604030504040204" pitchFamily="34" charset="0"/>
              </a:rPr>
              <a:t>		 - Original </a:t>
            </a:r>
            <a:r>
              <a:rPr lang="en-GB" altLang="en-US" sz="1400" dirty="0" smtClean="0">
                <a:ea typeface="Verdana" panose="020B0604030504040204" pitchFamily="34" charset="0"/>
                <a:cs typeface="Verdana" panose="020B0604030504040204" pitchFamily="34" charset="0"/>
              </a:rPr>
              <a:t>or photocopy to </a:t>
            </a:r>
            <a:r>
              <a:rPr lang="en-GB" altLang="en-US" sz="1400" dirty="0">
                <a:ea typeface="Verdana" panose="020B0604030504040204" pitchFamily="34" charset="0"/>
                <a:cs typeface="Verdana" panose="020B0604030504040204" pitchFamily="34" charset="0"/>
              </a:rPr>
              <a:t>be given to patient (+PIS)</a:t>
            </a:r>
          </a:p>
          <a:p>
            <a:pPr marL="0" indent="0">
              <a:spcBef>
                <a:spcPts val="0"/>
              </a:spcBef>
              <a:buClr>
                <a:srgbClr val="7030A0"/>
              </a:buClr>
              <a:buNone/>
            </a:pPr>
            <a:r>
              <a:rPr lang="en-GB" altLang="en-US" sz="1400" dirty="0" smtClean="0">
                <a:ea typeface="Verdana" panose="020B0604030504040204" pitchFamily="34" charset="0"/>
                <a:cs typeface="Verdana" panose="020B0604030504040204" pitchFamily="34" charset="0"/>
              </a:rPr>
              <a:t> </a:t>
            </a:r>
            <a:r>
              <a:rPr lang="en-GB" altLang="en-US" sz="1400" dirty="0">
                <a:ea typeface="Verdana" panose="020B0604030504040204" pitchFamily="34" charset="0"/>
                <a:cs typeface="Verdana" panose="020B0604030504040204" pitchFamily="34" charset="0"/>
              </a:rPr>
              <a:t>		 - Photocopy to be filed in hospital notes</a:t>
            </a:r>
          </a:p>
          <a:p>
            <a:pPr>
              <a:spcBef>
                <a:spcPts val="0"/>
              </a:spcBef>
              <a:buClr>
                <a:srgbClr val="7030A0"/>
              </a:buClr>
              <a:buFont typeface="Wingdings" panose="05000000000000000000" pitchFamily="2" charset="2"/>
              <a:buChar char="§"/>
            </a:pPr>
            <a:r>
              <a:rPr lang="en-GB" altLang="en-US" sz="1400" dirty="0">
                <a:ea typeface="Verdana" panose="020B0604030504040204" pitchFamily="34" charset="0"/>
                <a:cs typeface="Verdana" panose="020B0604030504040204" pitchFamily="34" charset="0"/>
              </a:rPr>
              <a:t>Consent Form must </a:t>
            </a:r>
            <a:r>
              <a:rPr lang="en-GB" altLang="en-US" sz="1400" u="sng" dirty="0">
                <a:ea typeface="Verdana" panose="020B0604030504040204" pitchFamily="34" charset="0"/>
                <a:cs typeface="Verdana" panose="020B0604030504040204" pitchFamily="34" charset="0"/>
              </a:rPr>
              <a:t>not</a:t>
            </a:r>
            <a:r>
              <a:rPr lang="en-GB" altLang="en-US" sz="1400" dirty="0">
                <a:ea typeface="Verdana" panose="020B0604030504040204" pitchFamily="34" charset="0"/>
                <a:cs typeface="Verdana" panose="020B0604030504040204" pitchFamily="34" charset="0"/>
              </a:rPr>
              <a:t> be sent to your coordinating trials office </a:t>
            </a:r>
            <a:endParaRPr lang="en-GB" altLang="en-US" sz="1400" dirty="0" smtClean="0">
              <a:ea typeface="Verdana" panose="020B0604030504040204" pitchFamily="34" charset="0"/>
              <a:cs typeface="Verdana" panose="020B0604030504040204" pitchFamily="34" charset="0"/>
            </a:endParaRPr>
          </a:p>
          <a:p>
            <a:pPr>
              <a:spcBef>
                <a:spcPts val="0"/>
              </a:spcBef>
              <a:buClr>
                <a:srgbClr val="7030A0"/>
              </a:buClr>
              <a:buFont typeface="Wingdings" panose="05000000000000000000" pitchFamily="2" charset="2"/>
              <a:buChar char="§"/>
            </a:pPr>
            <a:r>
              <a:rPr lang="en-GB" altLang="en-US" sz="1400" dirty="0">
                <a:ea typeface="Verdana" panose="020B0604030504040204" pitchFamily="34" charset="0"/>
                <a:cs typeface="Verdana" panose="020B0604030504040204" pitchFamily="34" charset="0"/>
              </a:rPr>
              <a:t>New version of Patient Information Sheet must be provided to patients consented with previous version.</a:t>
            </a:r>
          </a:p>
          <a:p>
            <a:pPr marL="0" indent="0">
              <a:spcBef>
                <a:spcPts val="0"/>
              </a:spcBef>
              <a:buClr>
                <a:srgbClr val="7030A0"/>
              </a:buClr>
              <a:buNone/>
            </a:pPr>
            <a:endParaRPr lang="en-GB" altLang="en-US" sz="1400" dirty="0">
              <a:ea typeface="Verdana" panose="020B0604030504040204" pitchFamily="34" charset="0"/>
              <a:cs typeface="Verdana" panose="020B0604030504040204" pitchFamily="34" charset="0"/>
            </a:endParaRPr>
          </a:p>
          <a:p>
            <a:pPr>
              <a:spcBef>
                <a:spcPts val="0"/>
              </a:spcBef>
              <a:buClr>
                <a:srgbClr val="7030A0"/>
              </a:buClr>
              <a:buFont typeface="Wingdings" panose="05000000000000000000" pitchFamily="2" charset="2"/>
              <a:buChar char="§"/>
            </a:pPr>
            <a:endParaRPr lang="en-GB" altLang="en-US" sz="1400" b="1" dirty="0">
              <a:ea typeface="Verdana" panose="020B0604030504040204" pitchFamily="34" charset="0"/>
              <a:cs typeface="Verdana" panose="020B0604030504040204" pitchFamily="34" charset="0"/>
            </a:endParaRPr>
          </a:p>
          <a:p>
            <a:pPr marL="0" indent="0">
              <a:spcBef>
                <a:spcPts val="0"/>
              </a:spcBef>
              <a:buClr>
                <a:srgbClr val="7030A0"/>
              </a:buClr>
              <a:buNone/>
            </a:pPr>
            <a:r>
              <a:rPr lang="en-GB" altLang="en-US" sz="1400" b="1" u="sng" dirty="0">
                <a:ea typeface="Verdana" panose="020B0604030504040204" pitchFamily="34" charset="0"/>
                <a:cs typeface="Verdana" panose="020B0604030504040204" pitchFamily="34" charset="0"/>
              </a:rPr>
              <a:t>CONSENT WITHDRAWAL</a:t>
            </a:r>
          </a:p>
          <a:p>
            <a:pPr algn="ctr">
              <a:spcBef>
                <a:spcPts val="0"/>
              </a:spcBef>
              <a:buClr>
                <a:srgbClr val="7030A0"/>
              </a:buClr>
              <a:buFont typeface="Wingdings" panose="05000000000000000000" pitchFamily="2" charset="2"/>
              <a:buChar char="§"/>
            </a:pPr>
            <a:endParaRPr lang="en-GB" altLang="en-US" sz="1400" b="1" u="sng" dirty="0">
              <a:ea typeface="Verdana" panose="020B0604030504040204" pitchFamily="34" charset="0"/>
              <a:cs typeface="Verdana" panose="020B0604030504040204" pitchFamily="34" charset="0"/>
            </a:endParaRPr>
          </a:p>
          <a:p>
            <a:pPr marL="0" indent="0" algn="just">
              <a:spcBef>
                <a:spcPts val="0"/>
              </a:spcBef>
              <a:buClr>
                <a:srgbClr val="7030A0"/>
              </a:buClr>
              <a:buNone/>
            </a:pPr>
            <a:r>
              <a:rPr lang="en-GB" altLang="en-US" sz="1400" dirty="0" smtClean="0">
                <a:ea typeface="Verdana" panose="020B0604030504040204" pitchFamily="34" charset="0"/>
                <a:cs typeface="Verdana" panose="020B0604030504040204" pitchFamily="34" charset="0"/>
              </a:rPr>
              <a:t>Consent Withdrawal occurs if a patient </a:t>
            </a:r>
            <a:r>
              <a:rPr lang="en-GB" altLang="en-US" sz="1400" dirty="0">
                <a:ea typeface="Verdana" panose="020B0604030504040204" pitchFamily="34" charset="0"/>
                <a:cs typeface="Verdana" panose="020B0604030504040204" pitchFamily="34" charset="0"/>
              </a:rPr>
              <a:t>specifically asks to withdraw their consent at any point in the study.  If this occurs</a:t>
            </a:r>
            <a:r>
              <a:rPr lang="en-GB" altLang="en-US" sz="1400" dirty="0" smtClean="0">
                <a:ea typeface="Verdana" panose="020B0604030504040204" pitchFamily="34" charset="0"/>
                <a:cs typeface="Verdana" panose="020B0604030504040204" pitchFamily="34" charset="0"/>
              </a:rPr>
              <a:t>:</a:t>
            </a:r>
          </a:p>
          <a:p>
            <a:pPr algn="just">
              <a:spcBef>
                <a:spcPts val="0"/>
              </a:spcBef>
              <a:buClr>
                <a:srgbClr val="7030A0"/>
              </a:buClr>
              <a:buFont typeface="Wingdings" panose="05000000000000000000" pitchFamily="2" charset="2"/>
              <a:buChar char="§"/>
            </a:pPr>
            <a:endParaRPr lang="en-GB" altLang="en-US" sz="1400" dirty="0">
              <a:ea typeface="Verdana" panose="020B0604030504040204" pitchFamily="34" charset="0"/>
              <a:cs typeface="Verdana" panose="020B0604030504040204" pitchFamily="34" charset="0"/>
            </a:endParaRPr>
          </a:p>
          <a:p>
            <a:pPr marL="361950" lvl="1" indent="-361950" algn="just">
              <a:spcBef>
                <a:spcPts val="0"/>
              </a:spcBef>
              <a:buClr>
                <a:srgbClr val="7030A0"/>
              </a:buClr>
              <a:buFont typeface="Wingdings" panose="05000000000000000000" pitchFamily="2" charset="2"/>
              <a:buChar char="§"/>
            </a:pPr>
            <a:r>
              <a:rPr lang="en-GB" altLang="en-US" sz="1400" dirty="0">
                <a:ea typeface="Verdana" panose="020B0604030504040204" pitchFamily="34" charset="0"/>
                <a:cs typeface="Verdana" panose="020B0604030504040204" pitchFamily="34" charset="0"/>
              </a:rPr>
              <a:t>Document clearly in the patient notes that the patient has withdrawn consent, the level of consent withdrawal and the reason (if the patient has given any) </a:t>
            </a:r>
          </a:p>
          <a:p>
            <a:pPr marL="361950" lvl="1" indent="-361950" algn="just">
              <a:spcBef>
                <a:spcPts val="0"/>
              </a:spcBef>
              <a:buClr>
                <a:srgbClr val="7030A0"/>
              </a:buClr>
              <a:buFont typeface="Wingdings" panose="05000000000000000000" pitchFamily="2" charset="2"/>
              <a:buChar char="§"/>
            </a:pPr>
            <a:r>
              <a:rPr lang="en-GB" altLang="en-US" sz="1400" dirty="0" smtClean="0">
                <a:ea typeface="Verdana" panose="020B0604030504040204" pitchFamily="34" charset="0"/>
                <a:cs typeface="Verdana" panose="020B0604030504040204" pitchFamily="34" charset="0"/>
              </a:rPr>
              <a:t>Contact CRUK CTU to advise of consent withdrawal.</a:t>
            </a:r>
          </a:p>
          <a:p>
            <a:pPr marL="361950" lvl="1" indent="-361950" algn="just">
              <a:spcBef>
                <a:spcPts val="0"/>
              </a:spcBef>
              <a:buClr>
                <a:srgbClr val="7030A0"/>
              </a:buClr>
              <a:buFont typeface="Wingdings" panose="05000000000000000000" pitchFamily="2" charset="2"/>
              <a:buChar char="§"/>
            </a:pPr>
            <a:r>
              <a:rPr lang="en-GB" altLang="en-US" sz="1400" dirty="0" smtClean="0">
                <a:ea typeface="Verdana" panose="020B0604030504040204" pitchFamily="34" charset="0"/>
                <a:cs typeface="Verdana" panose="020B0604030504040204" pitchFamily="34" charset="0"/>
              </a:rPr>
              <a:t>A Consent </a:t>
            </a:r>
            <a:r>
              <a:rPr lang="en-GB" altLang="en-US" sz="1400" dirty="0">
                <a:ea typeface="Verdana" panose="020B0604030504040204" pitchFamily="34" charset="0"/>
                <a:cs typeface="Verdana" panose="020B0604030504040204" pitchFamily="34" charset="0"/>
              </a:rPr>
              <a:t>W</a:t>
            </a:r>
            <a:r>
              <a:rPr lang="en-GB" altLang="en-US" sz="1400" dirty="0" smtClean="0">
                <a:ea typeface="Verdana" panose="020B0604030504040204" pitchFamily="34" charset="0"/>
                <a:cs typeface="Verdana" panose="020B0604030504040204" pitchFamily="34" charset="0"/>
              </a:rPr>
              <a:t>ithdrawal Notification form will be provided to site.  Complete form and return to the CRUK CTU.</a:t>
            </a:r>
            <a:endParaRPr lang="en-GB" altLang="en-US" sz="1400" dirty="0">
              <a:ea typeface="Verdana" panose="020B0604030504040204" pitchFamily="34" charset="0"/>
              <a:cs typeface="Verdana" panose="020B0604030504040204" pitchFamily="34" charset="0"/>
            </a:endParaRPr>
          </a:p>
          <a:p>
            <a:pPr marL="361950" lvl="1" indent="-361950" algn="just">
              <a:spcBef>
                <a:spcPts val="0"/>
              </a:spcBef>
              <a:buClr>
                <a:srgbClr val="7030A0"/>
              </a:buClr>
              <a:buFont typeface="Wingdings" panose="05000000000000000000" pitchFamily="2" charset="2"/>
              <a:buChar char="§"/>
            </a:pPr>
            <a:r>
              <a:rPr lang="en-GB" altLang="en-US" sz="1400" dirty="0">
                <a:ea typeface="Verdana" panose="020B0604030504040204" pitchFamily="34" charset="0"/>
                <a:cs typeface="Verdana" panose="020B0604030504040204" pitchFamily="34" charset="0"/>
              </a:rPr>
              <a:t>No further follow-up should be collected on the patient from that point onwards.</a:t>
            </a:r>
          </a:p>
          <a:p>
            <a:pPr lvl="1" algn="just">
              <a:lnSpc>
                <a:spcPct val="90000"/>
              </a:lnSpc>
              <a:spcBef>
                <a:spcPct val="0"/>
              </a:spcBef>
            </a:pPr>
            <a:endParaRPr lang="en-GB" altLang="en-US" sz="1400" dirty="0">
              <a:latin typeface="Verdana" panose="020B0604030504040204" pitchFamily="34" charset="0"/>
              <a:ea typeface="Verdana" panose="020B0604030504040204" pitchFamily="34" charset="0"/>
              <a:cs typeface="Verdana" panose="020B0604030504040204" pitchFamily="34" charset="0"/>
            </a:endParaRPr>
          </a:p>
        </p:txBody>
      </p:sp>
      <p:sp>
        <p:nvSpPr>
          <p:cNvPr id="4" name="Footer Placeholder 3"/>
          <p:cNvSpPr>
            <a:spLocks noGrp="1"/>
          </p:cNvSpPr>
          <p:nvPr>
            <p:ph type="ftr" sz="quarter" idx="11"/>
          </p:nvPr>
        </p:nvSpPr>
        <p:spPr/>
        <p:txBody>
          <a:bodyPr/>
          <a:lstStyle/>
          <a:p>
            <a:r>
              <a:rPr lang="en-US" dirty="0" smtClean="0"/>
              <a:t>Version 1 03May2017</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441326" cy="648072"/>
          </a:xfrm>
          <a:prstGeom prst="rect">
            <a:avLst/>
          </a:prstGeom>
          <a:noFill/>
          <a:ln>
            <a:noFill/>
          </a:ln>
        </p:spPr>
      </p:pic>
    </p:spTree>
    <p:extLst>
      <p:ext uri="{BB962C8B-B14F-4D97-AF65-F5344CB8AC3E}">
        <p14:creationId xmlns:p14="http://schemas.microsoft.com/office/powerpoint/2010/main" val="541868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922</TotalTime>
  <Words>2565</Words>
  <Application>Microsoft Office PowerPoint</Application>
  <PresentationFormat>On-screen Show (4:3)</PresentationFormat>
  <Paragraphs>380</Paragraphs>
  <Slides>27</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MS PGothic</vt:lpstr>
      <vt:lpstr>Arial</vt:lpstr>
      <vt:lpstr>Calibri</vt:lpstr>
      <vt:lpstr>Times New Roman</vt:lpstr>
      <vt:lpstr>Trebuchet MS</vt:lpstr>
      <vt:lpstr>Verdana</vt:lpstr>
      <vt:lpstr>Wingdings</vt:lpstr>
      <vt:lpstr>Office Theme</vt:lpstr>
      <vt:lpstr>  A Randomised Phase II study of Accelerated, Dose escalated,  Sequential Chemo-radiotherapy in Non-Small Cell Lung Cancer   Chief Investigator: Professor Matthew Hatton  Protocol No: ADSCaN2015 Sponsor Ref: GN12ON516 CTU Ref: L163   INITIATION SLIDES (Version 1, 03May2017) </vt:lpstr>
      <vt:lpstr>Study Details</vt:lpstr>
      <vt:lpstr>Study Team</vt:lpstr>
      <vt:lpstr>Study Design</vt:lpstr>
      <vt:lpstr>Study Schema </vt:lpstr>
      <vt:lpstr>Study Endpoints</vt:lpstr>
      <vt:lpstr>Inclusion Criteria</vt:lpstr>
      <vt:lpstr>Exclusion Criteria</vt:lpstr>
      <vt:lpstr>Informed Consent Process</vt:lpstr>
      <vt:lpstr>Randomisation Process</vt:lpstr>
      <vt:lpstr>Study Treatment</vt:lpstr>
      <vt:lpstr>RECIST Reporting Requirements</vt:lpstr>
      <vt:lpstr>Process for notification of protocol  deviations by sites</vt:lpstr>
      <vt:lpstr>Management of Serious Breaches</vt:lpstr>
      <vt:lpstr>Monitoring (1)</vt:lpstr>
      <vt:lpstr>Monitoring (2)</vt:lpstr>
      <vt:lpstr>Data Management</vt:lpstr>
      <vt:lpstr>Data Management (2)</vt:lpstr>
      <vt:lpstr>Site Set Up</vt:lpstr>
      <vt:lpstr>Confidentiality</vt:lpstr>
      <vt:lpstr>Record Retention and Archiving</vt:lpstr>
      <vt:lpstr>Safety Reporting</vt:lpstr>
      <vt:lpstr>Safety Reporting (2)</vt:lpstr>
      <vt:lpstr>Radiotherapy/Radiotherapy QA</vt:lpstr>
      <vt:lpstr>Translational Research Requirements</vt:lpstr>
      <vt:lpstr>Other Staff</vt:lpstr>
      <vt:lpstr>Contact Details for  CRUK CTU Glasgow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Confidentiality</dc:title>
  <dc:creator>Karen Carty</dc:creator>
  <cp:lastModifiedBy>Susan McAndrew</cp:lastModifiedBy>
  <cp:revision>117</cp:revision>
  <cp:lastPrinted>2016-01-21T15:31:27Z</cp:lastPrinted>
  <dcterms:created xsi:type="dcterms:W3CDTF">2006-08-16T00:00:00Z</dcterms:created>
  <dcterms:modified xsi:type="dcterms:W3CDTF">2017-06-08T11:17:36Z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